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97" r:id="rId2"/>
    <p:sldId id="280" r:id="rId3"/>
    <p:sldId id="256" r:id="rId4"/>
    <p:sldId id="258" r:id="rId5"/>
    <p:sldId id="293" r:id="rId6"/>
    <p:sldId id="292" r:id="rId7"/>
    <p:sldId id="294" r:id="rId8"/>
    <p:sldId id="282" r:id="rId9"/>
    <p:sldId id="284" r:id="rId10"/>
    <p:sldId id="285" r:id="rId11"/>
    <p:sldId id="286" r:id="rId12"/>
    <p:sldId id="296" r:id="rId13"/>
    <p:sldId id="287" r:id="rId14"/>
    <p:sldId id="288" r:id="rId15"/>
    <p:sldId id="291" r:id="rId16"/>
    <p:sldId id="299" r:id="rId17"/>
    <p:sldId id="27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636" y="6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A4D197B3-8F0E-411D-AF9C-BB16B881A886}" type="datetimeFigureOut">
              <a:rPr lang="ru-RU" smtClean="0"/>
              <a:pPr/>
              <a:t>12.10.2011</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9EC911C-D502-444D-9FCD-D3569FCC202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D197B3-8F0E-411D-AF9C-BB16B881A886}" type="datetimeFigureOut">
              <a:rPr lang="ru-RU" smtClean="0"/>
              <a:pPr/>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EC911C-D502-444D-9FCD-D3569FCC202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4D197B3-8F0E-411D-AF9C-BB16B881A886}" type="datetimeFigureOut">
              <a:rPr lang="ru-RU" smtClean="0"/>
              <a:pPr/>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EC911C-D502-444D-9FCD-D3569FCC202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A4D197B3-8F0E-411D-AF9C-BB16B881A886}" type="datetimeFigureOut">
              <a:rPr lang="ru-RU" smtClean="0"/>
              <a:pPr/>
              <a:t>12.10.2011</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09EC911C-D502-444D-9FCD-D3569FCC202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A4D197B3-8F0E-411D-AF9C-BB16B881A886}" type="datetimeFigureOut">
              <a:rPr lang="ru-RU" smtClean="0"/>
              <a:pPr/>
              <a:t>12.10.2011</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09EC911C-D502-444D-9FCD-D3569FCC2027}"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A4D197B3-8F0E-411D-AF9C-BB16B881A886}" type="datetimeFigureOut">
              <a:rPr lang="ru-RU" smtClean="0"/>
              <a:pPr/>
              <a:t>12.10.2011</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09EC911C-D502-444D-9FCD-D3569FCC202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A4D197B3-8F0E-411D-AF9C-BB16B881A886}" type="datetimeFigureOut">
              <a:rPr lang="ru-RU" smtClean="0"/>
              <a:pPr/>
              <a:t>12.10.2011</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09EC911C-D502-444D-9FCD-D3569FCC202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4D197B3-8F0E-411D-AF9C-BB16B881A886}" type="datetimeFigureOut">
              <a:rPr lang="ru-RU" smtClean="0"/>
              <a:pPr/>
              <a:t>12.10.2011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9EC911C-D502-444D-9FCD-D3569FCC202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A4D197B3-8F0E-411D-AF9C-BB16B881A886}" type="datetimeFigureOut">
              <a:rPr lang="ru-RU" smtClean="0"/>
              <a:pPr/>
              <a:t>12.10.2011</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09EC911C-D502-444D-9FCD-D3569FCC202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A4D197B3-8F0E-411D-AF9C-BB16B881A886}" type="datetimeFigureOut">
              <a:rPr lang="ru-RU" smtClean="0"/>
              <a:pPr/>
              <a:t>12.10.2011</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09EC911C-D502-444D-9FCD-D3569FCC202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A4D197B3-8F0E-411D-AF9C-BB16B881A886}" type="datetimeFigureOut">
              <a:rPr lang="ru-RU" smtClean="0"/>
              <a:pPr/>
              <a:t>12.10.2011</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09EC911C-D502-444D-9FCD-D3569FCC202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4D197B3-8F0E-411D-AF9C-BB16B881A886}" type="datetimeFigureOut">
              <a:rPr lang="ru-RU" smtClean="0"/>
              <a:pPr/>
              <a:t>12.10.2011</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9EC911C-D502-444D-9FCD-D3569FCC2027}"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0" y="260648"/>
            <a:ext cx="8964488" cy="3384376"/>
          </a:xfrm>
          <a:effectLst>
            <a:outerShdw blurRad="50800" dist="38100" dir="18900000" algn="bl" rotWithShape="0">
              <a:prstClr val="black">
                <a:alpha val="40000"/>
              </a:prstClr>
            </a:outerShdw>
          </a:effectLst>
        </p:spPr>
        <p:txBody>
          <a:bodyPr>
            <a:normAutofit/>
          </a:bodyPr>
          <a:lstStyle/>
          <a:p>
            <a:pPr algn="ctr"/>
            <a:r>
              <a:rPr lang="kk-KZ" sz="5000" b="1" dirty="0" smtClean="0">
                <a:solidFill>
                  <a:srgbClr val="FF0000"/>
                </a:solidFill>
                <a:latin typeface="Times New Roman" pitchFamily="18" charset="0"/>
                <a:cs typeface="Times New Roman" pitchFamily="18" charset="0"/>
              </a:rPr>
              <a:t>Салауатты өмір салты мен дұрыс тамақтанудың ғылыми негіздері</a:t>
            </a:r>
            <a:endParaRPr lang="ru-RU" sz="5000" b="1" dirty="0">
              <a:solidFill>
                <a:srgbClr val="FF0000"/>
              </a:solidFill>
              <a:latin typeface="Times New Roman" pitchFamily="18" charset="0"/>
              <a:cs typeface="Times New Roman" pitchFamily="18" charset="0"/>
            </a:endParaRPr>
          </a:p>
        </p:txBody>
      </p:sp>
      <p:sp>
        <p:nvSpPr>
          <p:cNvPr id="7" name="Подзаголовок 6"/>
          <p:cNvSpPr>
            <a:spLocks noGrp="1"/>
          </p:cNvSpPr>
          <p:nvPr>
            <p:ph type="subTitle" idx="1"/>
          </p:nvPr>
        </p:nvSpPr>
        <p:spPr>
          <a:xfrm>
            <a:off x="683568" y="4365104"/>
            <a:ext cx="7488832" cy="2492896"/>
          </a:xfrm>
        </p:spPr>
        <p:txBody>
          <a:bodyPr>
            <a:noAutofit/>
          </a:bodyPr>
          <a:lstStyle/>
          <a:p>
            <a:pPr algn="ctr"/>
            <a:r>
              <a:rPr lang="kk-KZ" sz="3600" b="1" dirty="0" smtClean="0">
                <a:solidFill>
                  <a:schemeClr val="bg1"/>
                </a:solidFill>
                <a:latin typeface="Times New Roman" pitchFamily="18" charset="0"/>
                <a:cs typeface="Times New Roman" pitchFamily="18" charset="0"/>
              </a:rPr>
              <a:t>Даленов Е.Д</a:t>
            </a:r>
          </a:p>
          <a:p>
            <a:pPr algn="ctr"/>
            <a:endParaRPr lang="kk-KZ" sz="2400" b="1" dirty="0" smtClean="0">
              <a:solidFill>
                <a:schemeClr val="bg1"/>
              </a:solidFill>
              <a:latin typeface="Times New Roman" pitchFamily="18" charset="0"/>
              <a:cs typeface="Times New Roman" pitchFamily="18" charset="0"/>
            </a:endParaRPr>
          </a:p>
          <a:p>
            <a:pPr algn="ctr"/>
            <a:r>
              <a:rPr lang="kk-KZ" sz="2400" b="1" dirty="0" smtClean="0">
                <a:solidFill>
                  <a:schemeClr val="bg1"/>
                </a:solidFill>
                <a:latin typeface="Times New Roman" pitchFamily="18" charset="0"/>
                <a:cs typeface="Times New Roman" pitchFamily="18" charset="0"/>
              </a:rPr>
              <a:t>Қазақ Тағамтану академиясының </a:t>
            </a:r>
          </a:p>
          <a:p>
            <a:pPr algn="ctr"/>
            <a:r>
              <a:rPr lang="kk-KZ" sz="2400" b="1" dirty="0" smtClean="0">
                <a:solidFill>
                  <a:schemeClr val="bg1"/>
                </a:solidFill>
                <a:latin typeface="Times New Roman" pitchFamily="18" charset="0"/>
                <a:cs typeface="Times New Roman" pitchFamily="18" charset="0"/>
              </a:rPr>
              <a:t>Тағамтану Проблемалары институты </a:t>
            </a:r>
          </a:p>
          <a:p>
            <a:pPr algn="ctr"/>
            <a:r>
              <a:rPr lang="kk-KZ" sz="2400" b="1" dirty="0" smtClean="0">
                <a:solidFill>
                  <a:schemeClr val="bg1"/>
                </a:solidFill>
                <a:latin typeface="Times New Roman" pitchFamily="18" charset="0"/>
                <a:cs typeface="Times New Roman" pitchFamily="18" charset="0"/>
              </a:rPr>
              <a:t>Астана қаласы</a:t>
            </a:r>
            <a:endParaRPr lang="ru-RU" sz="2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8640"/>
            <a:ext cx="8568952" cy="6264696"/>
          </a:xfrm>
        </p:spPr>
        <p:txBody>
          <a:bodyPr>
            <a:normAutofit fontScale="77500" lnSpcReduction="20000"/>
          </a:bodyPr>
          <a:lstStyle/>
          <a:p>
            <a:pPr>
              <a:buNone/>
            </a:pPr>
            <a:r>
              <a:rPr lang="en-US" sz="3600" dirty="0" smtClean="0">
                <a:solidFill>
                  <a:schemeClr val="bg1"/>
                </a:solidFill>
                <a:latin typeface="Times New Roman" pitchFamily="18" charset="0"/>
                <a:cs typeface="Times New Roman" pitchFamily="18" charset="0"/>
              </a:rPr>
              <a:t>III.</a:t>
            </a:r>
            <a:r>
              <a:rPr lang="kk-KZ" sz="3600" dirty="0" smtClean="0">
                <a:solidFill>
                  <a:schemeClr val="bg1"/>
                </a:solidFill>
                <a:latin typeface="Times New Roman" pitchFamily="18" charset="0"/>
                <a:cs typeface="Times New Roman" pitchFamily="18" charset="0"/>
              </a:rPr>
              <a:t>Мектеп жасына дейінгі балалар денсаулығы өзгерістерінің алдын алу</a:t>
            </a:r>
            <a:endParaRPr lang="en-US" sz="3600" dirty="0" smtClean="0">
              <a:solidFill>
                <a:schemeClr val="bg1"/>
              </a:solidFill>
              <a:latin typeface="Times New Roman" pitchFamily="18" charset="0"/>
              <a:cs typeface="Times New Roman" pitchFamily="18" charset="0"/>
            </a:endParaRPr>
          </a:p>
          <a:p>
            <a:pPr algn="just">
              <a:buFont typeface="Wingdings" pitchFamily="2" charset="2"/>
              <a:buChar char="ü"/>
            </a:pPr>
            <a:r>
              <a:rPr lang="kk-KZ" sz="3600" b="1" dirty="0" smtClean="0">
                <a:solidFill>
                  <a:srgbClr val="FF0000"/>
                </a:solidFill>
                <a:latin typeface="Times New Roman" pitchFamily="18" charset="0"/>
                <a:cs typeface="Times New Roman" pitchFamily="18" charset="0"/>
              </a:rPr>
              <a:t>Бесінші күйзеліс сатысы: </a:t>
            </a:r>
            <a:r>
              <a:rPr lang="kk-KZ" sz="3600" dirty="0" smtClean="0">
                <a:solidFill>
                  <a:schemeClr val="bg1"/>
                </a:solidFill>
                <a:latin typeface="Times New Roman" pitchFamily="18" charset="0"/>
                <a:cs typeface="Times New Roman" pitchFamily="18" charset="0"/>
              </a:rPr>
              <a:t>2-7 жасқа дейін (бастапқы соматикалық конституцияның қалыптасуы)</a:t>
            </a:r>
          </a:p>
          <a:p>
            <a:pPr>
              <a:buNone/>
            </a:pPr>
            <a:r>
              <a:rPr lang="en-US" sz="3600" dirty="0" smtClean="0">
                <a:solidFill>
                  <a:schemeClr val="bg1"/>
                </a:solidFill>
                <a:latin typeface="Times New Roman" pitchFamily="18" charset="0"/>
                <a:cs typeface="Times New Roman" pitchFamily="18" charset="0"/>
              </a:rPr>
              <a:t>IV.</a:t>
            </a:r>
            <a:r>
              <a:rPr lang="kk-KZ" sz="3600" dirty="0" smtClean="0">
                <a:solidFill>
                  <a:schemeClr val="bg1"/>
                </a:solidFill>
                <a:latin typeface="Times New Roman" pitchFamily="18" charset="0"/>
                <a:cs typeface="Times New Roman" pitchFamily="18" charset="0"/>
              </a:rPr>
              <a:t> Мектеп жасындағы балалар денсаулығы өзгерістерінің алдын алу</a:t>
            </a:r>
          </a:p>
          <a:p>
            <a:pPr algn="just">
              <a:buFont typeface="Wingdings" pitchFamily="2" charset="2"/>
              <a:buChar char="ü"/>
            </a:pPr>
            <a:r>
              <a:rPr lang="kk-KZ" sz="3600" b="1" dirty="0" smtClean="0">
                <a:solidFill>
                  <a:srgbClr val="FF0000"/>
                </a:solidFill>
                <a:latin typeface="Times New Roman" pitchFamily="18" charset="0"/>
                <a:cs typeface="Times New Roman" pitchFamily="18" charset="0"/>
              </a:rPr>
              <a:t>Алтыншы күйзеліс сатысы: </a:t>
            </a:r>
            <a:r>
              <a:rPr lang="kk-KZ" sz="3600" dirty="0" smtClean="0">
                <a:solidFill>
                  <a:schemeClr val="bg1"/>
                </a:solidFill>
                <a:latin typeface="Times New Roman" pitchFamily="18" charset="0"/>
                <a:cs typeface="Times New Roman" pitchFamily="18" charset="0"/>
              </a:rPr>
              <a:t>7-10 жастағы төменгі класс оқушыларында (физикалық даму қасиетінің қалыптасуы)</a:t>
            </a:r>
          </a:p>
          <a:p>
            <a:pPr algn="just">
              <a:buFont typeface="Wingdings" pitchFamily="2" charset="2"/>
              <a:buChar char="ü"/>
            </a:pPr>
            <a:r>
              <a:rPr lang="kk-KZ" sz="3600" b="1" dirty="0" smtClean="0">
                <a:solidFill>
                  <a:srgbClr val="FF0000"/>
                </a:solidFill>
                <a:latin typeface="Times New Roman" pitchFamily="18" charset="0"/>
                <a:cs typeface="Times New Roman" pitchFamily="18" charset="0"/>
              </a:rPr>
              <a:t>Жетінші күйзеліс сатысы: </a:t>
            </a:r>
            <a:r>
              <a:rPr lang="kk-KZ" sz="3600" dirty="0" smtClean="0">
                <a:solidFill>
                  <a:schemeClr val="bg1"/>
                </a:solidFill>
                <a:latin typeface="Times New Roman" pitchFamily="18" charset="0"/>
                <a:cs typeface="Times New Roman" pitchFamily="18" charset="0"/>
              </a:rPr>
              <a:t>11-15 жастағы жас өспірімдерде (жыныстық даму және психикалық денсаулықтың қалыптасуы)</a:t>
            </a:r>
          </a:p>
          <a:p>
            <a:pPr algn="just">
              <a:buFont typeface="Wingdings" pitchFamily="2" charset="2"/>
              <a:buChar char="ü"/>
            </a:pPr>
            <a:r>
              <a:rPr lang="kk-KZ" sz="3600" b="1" dirty="0" smtClean="0">
                <a:solidFill>
                  <a:srgbClr val="FF0000"/>
                </a:solidFill>
                <a:latin typeface="Times New Roman" pitchFamily="18" charset="0"/>
                <a:cs typeface="Times New Roman" pitchFamily="18" charset="0"/>
              </a:rPr>
              <a:t>Сегізінші күйзеліс сатысы: </a:t>
            </a:r>
            <a:r>
              <a:rPr lang="kk-KZ" sz="3600" dirty="0" smtClean="0">
                <a:solidFill>
                  <a:schemeClr val="bg1"/>
                </a:solidFill>
                <a:latin typeface="Times New Roman" pitchFamily="18" charset="0"/>
                <a:cs typeface="Times New Roman" pitchFamily="18" charset="0"/>
              </a:rPr>
              <a:t>16-17 жастағы жоғары класс оқушыларында (ағза мен орталық жүйке жүйесінің жетілуі)</a:t>
            </a:r>
          </a:p>
          <a:p>
            <a:pPr>
              <a:buNone/>
            </a:pPr>
            <a:endParaRPr lang="ru-RU" sz="36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16632"/>
            <a:ext cx="8352928" cy="6408712"/>
          </a:xfrm>
        </p:spPr>
        <p:txBody>
          <a:bodyPr>
            <a:normAutofit fontScale="85000" lnSpcReduction="20000"/>
          </a:bodyPr>
          <a:lstStyle/>
          <a:p>
            <a:pPr>
              <a:buNone/>
            </a:pPr>
            <a:r>
              <a:rPr lang="en-US" sz="3400" dirty="0" smtClean="0">
                <a:solidFill>
                  <a:schemeClr val="bg1"/>
                </a:solidFill>
                <a:latin typeface="Times New Roman" pitchFamily="18" charset="0"/>
                <a:cs typeface="Times New Roman" pitchFamily="18" charset="0"/>
              </a:rPr>
              <a:t>V. </a:t>
            </a:r>
            <a:r>
              <a:rPr lang="kk-KZ" sz="3400" dirty="0" smtClean="0">
                <a:solidFill>
                  <a:schemeClr val="bg1"/>
                </a:solidFill>
                <a:latin typeface="Times New Roman" pitchFamily="18" charset="0"/>
                <a:cs typeface="Times New Roman" pitchFamily="18" charset="0"/>
              </a:rPr>
              <a:t>Өрбіту денсаулығы өзгерістерінің алдын алу.</a:t>
            </a:r>
          </a:p>
          <a:p>
            <a:pPr algn="just">
              <a:buFont typeface="Wingdings" pitchFamily="2" charset="2"/>
              <a:buChar char="ü"/>
            </a:pPr>
            <a:r>
              <a:rPr lang="kk-KZ" sz="3400" b="1" dirty="0" smtClean="0">
                <a:solidFill>
                  <a:srgbClr val="FF0000"/>
                </a:solidFill>
                <a:latin typeface="Times New Roman" pitchFamily="18" charset="0"/>
                <a:cs typeface="Times New Roman" pitchFamily="18" charset="0"/>
              </a:rPr>
              <a:t>Тоғызыншы күйзеліс сатысы: </a:t>
            </a:r>
            <a:r>
              <a:rPr lang="kk-KZ" sz="3400" dirty="0" smtClean="0">
                <a:solidFill>
                  <a:schemeClr val="bg1"/>
                </a:solidFill>
                <a:latin typeface="Times New Roman" pitchFamily="18" charset="0"/>
                <a:cs typeface="Times New Roman" pitchFamily="18" charset="0"/>
              </a:rPr>
              <a:t>17-35 жас және одан жоғары (өрбіту потенциалы мен жүйке  жүйесінің қызметтік жетілу сатысы; жұбайлар сәйкестігі; балалар тууын реттеу; қызметтік, ішкі және сыртқы орта жағдайларындағы өзгерістер)</a:t>
            </a:r>
          </a:p>
          <a:p>
            <a:pPr>
              <a:buNone/>
            </a:pPr>
            <a:r>
              <a:rPr lang="en-US" sz="3400" dirty="0" smtClean="0">
                <a:solidFill>
                  <a:schemeClr val="bg1"/>
                </a:solidFill>
                <a:latin typeface="Times New Roman" pitchFamily="18" charset="0"/>
                <a:cs typeface="Times New Roman" pitchFamily="18" charset="0"/>
              </a:rPr>
              <a:t>VI.</a:t>
            </a:r>
            <a:r>
              <a:rPr lang="kk-KZ" sz="3400" dirty="0" smtClean="0">
                <a:solidFill>
                  <a:schemeClr val="bg1"/>
                </a:solidFill>
                <a:latin typeface="Times New Roman" pitchFamily="18" charset="0"/>
                <a:cs typeface="Times New Roman" pitchFamily="18" charset="0"/>
              </a:rPr>
              <a:t> Зейнеткерлік жастағы адамдар денсаулығы өзгерістерінің алдын алу</a:t>
            </a:r>
          </a:p>
          <a:p>
            <a:pPr algn="just">
              <a:buFont typeface="Wingdings" pitchFamily="2" charset="2"/>
              <a:buChar char="ü"/>
            </a:pPr>
            <a:r>
              <a:rPr lang="kk-KZ" sz="3400" b="1" dirty="0" smtClean="0">
                <a:solidFill>
                  <a:srgbClr val="FF0000"/>
                </a:solidFill>
                <a:latin typeface="Times New Roman" pitchFamily="18" charset="0"/>
                <a:cs typeface="Times New Roman" pitchFamily="18" charset="0"/>
              </a:rPr>
              <a:t>Оныншы күйзеліс сатысы: </a:t>
            </a:r>
            <a:r>
              <a:rPr lang="kk-KZ" sz="3400" dirty="0" smtClean="0">
                <a:solidFill>
                  <a:schemeClr val="bg1"/>
                </a:solidFill>
                <a:latin typeface="Times New Roman" pitchFamily="18" charset="0"/>
                <a:cs typeface="Times New Roman" pitchFamily="18" charset="0"/>
              </a:rPr>
              <a:t>58-65 жас және одан жоғары (әлеуметтік, зейнеткерлік жасқа байланысты физиологиялық өзгерістер)</a:t>
            </a:r>
          </a:p>
          <a:p>
            <a:pPr>
              <a:buNone/>
            </a:pPr>
            <a:r>
              <a:rPr lang="en-US" sz="3400" dirty="0" smtClean="0">
                <a:solidFill>
                  <a:schemeClr val="bg1"/>
                </a:solidFill>
                <a:latin typeface="Times New Roman" pitchFamily="18" charset="0"/>
                <a:cs typeface="Times New Roman" pitchFamily="18" charset="0"/>
              </a:rPr>
              <a:t>VII</a:t>
            </a:r>
            <a:r>
              <a:rPr lang="kk-KZ" sz="3400" dirty="0" smtClean="0">
                <a:solidFill>
                  <a:schemeClr val="bg1"/>
                </a:solidFill>
                <a:latin typeface="Times New Roman" pitchFamily="18" charset="0"/>
                <a:cs typeface="Times New Roman" pitchFamily="18" charset="0"/>
              </a:rPr>
              <a:t>.</a:t>
            </a:r>
            <a:r>
              <a:rPr lang="en-US" sz="3400" dirty="0" smtClean="0">
                <a:solidFill>
                  <a:schemeClr val="bg1"/>
                </a:solidFill>
                <a:latin typeface="Times New Roman" pitchFamily="18" charset="0"/>
                <a:cs typeface="Times New Roman" pitchFamily="18" charset="0"/>
              </a:rPr>
              <a:t> </a:t>
            </a:r>
            <a:r>
              <a:rPr lang="kk-KZ" sz="3400" dirty="0" smtClean="0">
                <a:solidFill>
                  <a:schemeClr val="bg1"/>
                </a:solidFill>
                <a:latin typeface="Times New Roman" pitchFamily="18" charset="0"/>
                <a:cs typeface="Times New Roman" pitchFamily="18" charset="0"/>
              </a:rPr>
              <a:t>Егде жастағы адамдар денсаулығы өзгерістерінің алдын алу</a:t>
            </a:r>
          </a:p>
          <a:p>
            <a:pPr algn="just">
              <a:buFont typeface="Wingdings" pitchFamily="2" charset="2"/>
              <a:buChar char="ü"/>
            </a:pPr>
            <a:r>
              <a:rPr lang="kk-KZ" sz="3400" b="1" dirty="0" smtClean="0">
                <a:solidFill>
                  <a:srgbClr val="FF0000"/>
                </a:solidFill>
                <a:latin typeface="Times New Roman" pitchFamily="18" charset="0"/>
                <a:cs typeface="Times New Roman" pitchFamily="18" charset="0"/>
              </a:rPr>
              <a:t>Он бірінші күйзеліс сатысы:</a:t>
            </a:r>
            <a:r>
              <a:rPr lang="kk-KZ" sz="3400" dirty="0" smtClean="0">
                <a:latin typeface="Times New Roman" pitchFamily="18" charset="0"/>
                <a:cs typeface="Times New Roman" pitchFamily="18" charset="0"/>
              </a:rPr>
              <a:t> </a:t>
            </a:r>
            <a:r>
              <a:rPr lang="kk-KZ" sz="3400" dirty="0" smtClean="0">
                <a:solidFill>
                  <a:schemeClr val="bg1"/>
                </a:solidFill>
                <a:latin typeface="Times New Roman" pitchFamily="18" charset="0"/>
                <a:cs typeface="Times New Roman" pitchFamily="18" charset="0"/>
              </a:rPr>
              <a:t>75 жастан жоғары (өмір сапасының төмендеуі)</a:t>
            </a:r>
            <a:endParaRPr lang="ru-RU" sz="3400" dirty="0" smtClean="0">
              <a:solidFill>
                <a:schemeClr val="bg1"/>
              </a:solidFill>
              <a:latin typeface="Times New Roman" pitchFamily="18" charset="0"/>
              <a:cs typeface="Times New Roman" pitchFamily="18" charset="0"/>
            </a:endParaRPr>
          </a:p>
          <a:p>
            <a:endParaRPr lang="kk-KZ" dirty="0" smtClean="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784976" cy="1124744"/>
          </a:xfrm>
        </p:spPr>
        <p:txBody>
          <a:bodyPr>
            <a:noAutofit/>
          </a:bodyPr>
          <a:lstStyle/>
          <a:p>
            <a:pPr algn="ctr"/>
            <a:r>
              <a:rPr lang="kk-KZ" sz="4200" b="1" i="1" dirty="0" smtClean="0">
                <a:solidFill>
                  <a:srgbClr val="FF0000"/>
                </a:solidFill>
                <a:latin typeface="KZ Times New Roman" pitchFamily="18" charset="0"/>
                <a:cs typeface="Times New Roman" pitchFamily="18" charset="0"/>
              </a:rPr>
              <a:t>Ауру алды өзгерістер механизмдері</a:t>
            </a:r>
            <a:endParaRPr lang="ru-RU" sz="4200" b="1" i="1" dirty="0">
              <a:solidFill>
                <a:srgbClr val="FF0000"/>
              </a:solidFill>
              <a:latin typeface="KZ Times New Roman" pitchFamily="18" charset="0"/>
              <a:cs typeface="Times New Roman" pitchFamily="18" charset="0"/>
            </a:endParaRPr>
          </a:p>
        </p:txBody>
      </p:sp>
      <p:sp>
        <p:nvSpPr>
          <p:cNvPr id="4" name="Содержимое 2"/>
          <p:cNvSpPr>
            <a:spLocks noGrp="1"/>
          </p:cNvSpPr>
          <p:nvPr>
            <p:ph idx="1"/>
          </p:nvPr>
        </p:nvSpPr>
        <p:spPr>
          <a:xfrm>
            <a:off x="179512" y="764704"/>
            <a:ext cx="8856984" cy="6048672"/>
          </a:xfrm>
        </p:spPr>
        <p:txBody>
          <a:bodyPr>
            <a:normAutofit fontScale="25000" lnSpcReduction="20000"/>
          </a:bodyPr>
          <a:lstStyle/>
          <a:p>
            <a:pPr marL="571500" indent="-571500" algn="just">
              <a:buNone/>
            </a:pPr>
            <a:endParaRPr lang="kk-KZ" sz="4400" dirty="0" smtClean="0">
              <a:latin typeface="Times New Roman" pitchFamily="18" charset="0"/>
              <a:cs typeface="Times New Roman" pitchFamily="18" charset="0"/>
            </a:endParaRPr>
          </a:p>
          <a:p>
            <a:pPr marL="571500" indent="-571500" algn="just">
              <a:buNone/>
            </a:pPr>
            <a:endParaRPr lang="en-US" sz="4400" dirty="0" smtClean="0">
              <a:latin typeface="Times New Roman" pitchFamily="18" charset="0"/>
              <a:cs typeface="Times New Roman" pitchFamily="18" charset="0"/>
            </a:endParaRPr>
          </a:p>
          <a:p>
            <a:pPr marL="571500" indent="-571500" algn="just">
              <a:buNone/>
            </a:pPr>
            <a:r>
              <a:rPr lang="en-US" sz="8000" b="1" dirty="0" smtClean="0">
                <a:solidFill>
                  <a:schemeClr val="bg1"/>
                </a:solidFill>
                <a:latin typeface="Times New Roman" pitchFamily="18" charset="0"/>
                <a:cs typeface="Times New Roman" pitchFamily="18" charset="0"/>
              </a:rPr>
              <a:t>I</a:t>
            </a:r>
            <a:r>
              <a:rPr lang="en-US" sz="8000" dirty="0" smtClean="0">
                <a:solidFill>
                  <a:schemeClr val="bg1"/>
                </a:solidFill>
                <a:latin typeface="Times New Roman" pitchFamily="18" charset="0"/>
                <a:cs typeface="Times New Roman" pitchFamily="18" charset="0"/>
              </a:rPr>
              <a:t>. </a:t>
            </a:r>
            <a:r>
              <a:rPr lang="kk-KZ" sz="9600" b="1" dirty="0" smtClean="0">
                <a:solidFill>
                  <a:schemeClr val="bg1"/>
                </a:solidFill>
                <a:latin typeface="Times New Roman" pitchFamily="18" charset="0"/>
                <a:cs typeface="Times New Roman" pitchFamily="18" charset="0"/>
              </a:rPr>
              <a:t>Орталық жүйке жүйесіндегі қозу мен тежелу процесстері арасындағы тепе-теңдіктің бұзылуы:</a:t>
            </a:r>
            <a:r>
              <a:rPr lang="en-US" sz="9600" b="1" dirty="0" smtClean="0">
                <a:solidFill>
                  <a:schemeClr val="bg1"/>
                </a:solidFill>
                <a:latin typeface="Times New Roman" pitchFamily="18" charset="0"/>
                <a:cs typeface="Times New Roman" pitchFamily="18" charset="0"/>
              </a:rPr>
              <a:t> </a:t>
            </a:r>
            <a:r>
              <a:rPr lang="kk-KZ" sz="9600" b="1" dirty="0" smtClean="0">
                <a:solidFill>
                  <a:schemeClr val="bg1"/>
                </a:solidFill>
                <a:latin typeface="Times New Roman" pitchFamily="18" charset="0"/>
                <a:cs typeface="Times New Roman" pitchFamily="18" charset="0"/>
              </a:rPr>
              <a:t>( </a:t>
            </a:r>
            <a:r>
              <a:rPr lang="en-US" sz="9600" b="1" dirty="0" smtClean="0">
                <a:solidFill>
                  <a:schemeClr val="bg1"/>
                </a:solidFill>
                <a:latin typeface="Times New Roman" pitchFamily="18" charset="0"/>
                <a:cs typeface="Times New Roman" pitchFamily="18" charset="0"/>
              </a:rPr>
              <a:t>22%</a:t>
            </a:r>
            <a:r>
              <a:rPr lang="kk-KZ" sz="9600" b="1" dirty="0" smtClean="0">
                <a:solidFill>
                  <a:schemeClr val="bg1"/>
                </a:solidFill>
                <a:latin typeface="Times New Roman" pitchFamily="18" charset="0"/>
                <a:cs typeface="Times New Roman" pitchFamily="18" charset="0"/>
              </a:rPr>
              <a:t>)</a:t>
            </a:r>
          </a:p>
          <a:p>
            <a:pPr marL="571500" indent="-571500" algn="just">
              <a:buClr>
                <a:srgbClr val="FF0000"/>
              </a:buClr>
              <a:buFont typeface="Wingdings" pitchFamily="2" charset="2"/>
              <a:buChar char="q"/>
            </a:pPr>
            <a:r>
              <a:rPr lang="kk-KZ" sz="9600" dirty="0" smtClean="0">
                <a:solidFill>
                  <a:schemeClr val="bg1"/>
                </a:solidFill>
                <a:latin typeface="Times New Roman" pitchFamily="18" charset="0"/>
                <a:cs typeface="Times New Roman" pitchFamily="18" charset="0"/>
              </a:rPr>
              <a:t>Шаршау</a:t>
            </a:r>
            <a:endParaRPr lang="en-US" sz="9600" dirty="0" smtClean="0">
              <a:solidFill>
                <a:schemeClr val="bg1"/>
              </a:solidFill>
              <a:latin typeface="Times New Roman" pitchFamily="18" charset="0"/>
              <a:cs typeface="Times New Roman" pitchFamily="18" charset="0"/>
            </a:endParaRPr>
          </a:p>
          <a:p>
            <a:pPr marL="571500" indent="-571500" algn="just">
              <a:buClr>
                <a:srgbClr val="FF0000"/>
              </a:buClr>
              <a:buFont typeface="Wingdings" pitchFamily="2" charset="2"/>
              <a:buChar char="q"/>
            </a:pPr>
            <a:r>
              <a:rPr lang="kk-KZ" sz="9600" dirty="0" smtClean="0">
                <a:solidFill>
                  <a:schemeClr val="bg1"/>
                </a:solidFill>
                <a:latin typeface="Times New Roman" pitchFamily="18" charset="0"/>
                <a:cs typeface="Times New Roman" pitchFamily="18" charset="0"/>
              </a:rPr>
              <a:t>Еңбеккке ынталықтың төмендеуі</a:t>
            </a:r>
            <a:endParaRPr lang="en-US" sz="9600" dirty="0" smtClean="0">
              <a:solidFill>
                <a:schemeClr val="bg1"/>
              </a:solidFill>
              <a:latin typeface="Times New Roman" pitchFamily="18" charset="0"/>
              <a:cs typeface="Times New Roman" pitchFamily="18" charset="0"/>
            </a:endParaRPr>
          </a:p>
          <a:p>
            <a:pPr marL="571500" indent="-571500" algn="just">
              <a:buClr>
                <a:srgbClr val="FF0000"/>
              </a:buClr>
              <a:buFont typeface="Wingdings" pitchFamily="2" charset="2"/>
              <a:buChar char="q"/>
            </a:pPr>
            <a:r>
              <a:rPr lang="kk-KZ" sz="9600" dirty="0" smtClean="0">
                <a:solidFill>
                  <a:schemeClr val="bg1"/>
                </a:solidFill>
                <a:latin typeface="Times New Roman" pitchFamily="18" charset="0"/>
                <a:cs typeface="Times New Roman" pitchFamily="18" charset="0"/>
              </a:rPr>
              <a:t>Жалқаулықтың басымдылығы</a:t>
            </a:r>
            <a:endParaRPr lang="en-US" sz="9600" dirty="0" smtClean="0">
              <a:solidFill>
                <a:schemeClr val="bg1"/>
              </a:solidFill>
              <a:latin typeface="Times New Roman" pitchFamily="18" charset="0"/>
              <a:cs typeface="Times New Roman" pitchFamily="18" charset="0"/>
            </a:endParaRPr>
          </a:p>
          <a:p>
            <a:pPr marL="571500" indent="-571500" algn="just">
              <a:buClr>
                <a:srgbClr val="FF0000"/>
              </a:buClr>
              <a:buFont typeface="Wingdings" pitchFamily="2" charset="2"/>
              <a:buChar char="q"/>
            </a:pPr>
            <a:r>
              <a:rPr lang="kk-KZ" sz="9600" dirty="0" smtClean="0">
                <a:solidFill>
                  <a:schemeClr val="bg1"/>
                </a:solidFill>
                <a:latin typeface="Times New Roman" pitchFamily="18" charset="0"/>
                <a:cs typeface="Times New Roman" pitchFamily="18" charset="0"/>
              </a:rPr>
              <a:t>Мінездің өзгермелілігі (пассивтік, агрессивтік т.б.)</a:t>
            </a:r>
          </a:p>
          <a:p>
            <a:pPr marL="571500" indent="-571500" algn="just">
              <a:buNone/>
            </a:pPr>
            <a:r>
              <a:rPr lang="en-US" sz="9600" dirty="0" smtClean="0">
                <a:solidFill>
                  <a:schemeClr val="bg1"/>
                </a:solidFill>
                <a:latin typeface="Times New Roman" pitchFamily="18" charset="0"/>
                <a:cs typeface="Times New Roman" pitchFamily="18" charset="0"/>
              </a:rPr>
              <a:t>II.</a:t>
            </a:r>
            <a:r>
              <a:rPr lang="kk-KZ" sz="9600" b="1" dirty="0" smtClean="0">
                <a:solidFill>
                  <a:schemeClr val="bg1"/>
                </a:solidFill>
                <a:latin typeface="Times New Roman" pitchFamily="18" charset="0"/>
                <a:cs typeface="Times New Roman" pitchFamily="18" charset="0"/>
              </a:rPr>
              <a:t>Вегетативтік жүйке жүйесінің, симпатикалық және парасимпатикалық реттеудің өзара қарым-қатынасының өзгеруі:</a:t>
            </a:r>
            <a:r>
              <a:rPr lang="en-US" sz="9600" b="1" dirty="0">
                <a:solidFill>
                  <a:schemeClr val="bg1"/>
                </a:solidFill>
                <a:latin typeface="Times New Roman" pitchFamily="18" charset="0"/>
                <a:cs typeface="Times New Roman" pitchFamily="18" charset="0"/>
              </a:rPr>
              <a:t>( 30</a:t>
            </a:r>
            <a:r>
              <a:rPr lang="en-US" sz="9600" b="1" dirty="0" smtClean="0">
                <a:solidFill>
                  <a:schemeClr val="bg1"/>
                </a:solidFill>
                <a:latin typeface="Times New Roman" pitchFamily="18" charset="0"/>
                <a:cs typeface="Times New Roman" pitchFamily="18" charset="0"/>
              </a:rPr>
              <a:t>%)</a:t>
            </a:r>
            <a:endParaRPr lang="kk-KZ" sz="9600" dirty="0" smtClean="0">
              <a:solidFill>
                <a:schemeClr val="bg1"/>
              </a:solidFill>
              <a:latin typeface="Times New Roman" pitchFamily="18" charset="0"/>
              <a:cs typeface="Times New Roman" pitchFamily="18" charset="0"/>
            </a:endParaRPr>
          </a:p>
          <a:p>
            <a:pPr marL="571500" indent="-571500" algn="just">
              <a:buClr>
                <a:srgbClr val="FF0000"/>
              </a:buClr>
              <a:buFont typeface="Wingdings" pitchFamily="2" charset="2"/>
              <a:buChar char="q"/>
            </a:pPr>
            <a:r>
              <a:rPr lang="kk-KZ" sz="9600" dirty="0" smtClean="0">
                <a:solidFill>
                  <a:schemeClr val="bg1"/>
                </a:solidFill>
                <a:latin typeface="Times New Roman" pitchFamily="18" charset="0"/>
                <a:cs typeface="Times New Roman" pitchFamily="18" charset="0"/>
              </a:rPr>
              <a:t>Ағза мүшелері қызметінің физиологиялық шамада өзгеруі т.б.</a:t>
            </a:r>
          </a:p>
          <a:p>
            <a:pPr marL="571500" indent="-571500" algn="just">
              <a:buClr>
                <a:srgbClr val="FF0000"/>
              </a:buClr>
              <a:buFont typeface="Wingdings" pitchFamily="2" charset="2"/>
              <a:buChar char="q"/>
            </a:pPr>
            <a:r>
              <a:rPr lang="kk-KZ" sz="9600" dirty="0" smtClean="0">
                <a:solidFill>
                  <a:schemeClr val="bg1"/>
                </a:solidFill>
                <a:latin typeface="Times New Roman" pitchFamily="18" charset="0"/>
                <a:cs typeface="Times New Roman" pitchFamily="18" charset="0"/>
              </a:rPr>
              <a:t>Жалпы реттеушілік механизмдерінің өзгеруі</a:t>
            </a:r>
            <a:r>
              <a:rPr lang="en-US" sz="9600" dirty="0" smtClean="0">
                <a:solidFill>
                  <a:schemeClr val="bg1"/>
                </a:solidFill>
                <a:latin typeface="Times New Roman" pitchFamily="18" charset="0"/>
                <a:cs typeface="Times New Roman" pitchFamily="18" charset="0"/>
              </a:rPr>
              <a:t> </a:t>
            </a:r>
          </a:p>
          <a:p>
            <a:pPr marL="0" indent="0" algn="just">
              <a:buClr>
                <a:srgbClr val="FF0000"/>
              </a:buClr>
              <a:buNone/>
            </a:pPr>
            <a:r>
              <a:rPr lang="en-US" sz="9600" dirty="0" smtClean="0">
                <a:solidFill>
                  <a:schemeClr val="bg1"/>
                </a:solidFill>
                <a:latin typeface="Times New Roman" pitchFamily="18" charset="0"/>
                <a:cs typeface="Times New Roman" pitchFamily="18" charset="0"/>
              </a:rPr>
              <a:t>III</a:t>
            </a:r>
            <a:r>
              <a:rPr lang="kk-KZ" sz="9600" b="1" dirty="0" smtClean="0">
                <a:solidFill>
                  <a:schemeClr val="bg1"/>
                </a:solidFill>
                <a:latin typeface="Times New Roman" pitchFamily="18" charset="0"/>
                <a:cs typeface="Times New Roman" pitchFamily="18" charset="0"/>
              </a:rPr>
              <a:t>. </a:t>
            </a:r>
            <a:r>
              <a:rPr lang="en-US" sz="9600" b="1" dirty="0" smtClean="0">
                <a:solidFill>
                  <a:schemeClr val="bg1"/>
                </a:solidFill>
                <a:latin typeface="Times New Roman" pitchFamily="18" charset="0"/>
                <a:cs typeface="Times New Roman" pitchFamily="18" charset="0"/>
              </a:rPr>
              <a:t> </a:t>
            </a:r>
            <a:r>
              <a:rPr lang="kk-KZ" sz="9600" b="1" dirty="0" smtClean="0">
                <a:solidFill>
                  <a:schemeClr val="bg1"/>
                </a:solidFill>
                <a:latin typeface="Times New Roman" pitchFamily="18" charset="0"/>
                <a:cs typeface="Times New Roman" pitchFamily="18" charset="0"/>
              </a:rPr>
              <a:t>Нуртициологиялық  өзгерістер:</a:t>
            </a:r>
            <a:r>
              <a:rPr lang="en-US" sz="9600" b="1" dirty="0" smtClean="0">
                <a:solidFill>
                  <a:schemeClr val="bg1"/>
                </a:solidFill>
                <a:latin typeface="Times New Roman" pitchFamily="18" charset="0"/>
                <a:cs typeface="Times New Roman" pitchFamily="18" charset="0"/>
              </a:rPr>
              <a:t> </a:t>
            </a:r>
            <a:r>
              <a:rPr lang="en-US" sz="9600" b="1" dirty="0">
                <a:solidFill>
                  <a:schemeClr val="bg1"/>
                </a:solidFill>
                <a:latin typeface="Times New Roman" pitchFamily="18" charset="0"/>
                <a:cs typeface="Times New Roman" pitchFamily="18" charset="0"/>
              </a:rPr>
              <a:t>( </a:t>
            </a:r>
            <a:r>
              <a:rPr lang="en-US" sz="9600" b="1" dirty="0" smtClean="0">
                <a:solidFill>
                  <a:schemeClr val="bg1"/>
                </a:solidFill>
                <a:latin typeface="Times New Roman" pitchFamily="18" charset="0"/>
                <a:cs typeface="Times New Roman" pitchFamily="18" charset="0"/>
              </a:rPr>
              <a:t>48%)</a:t>
            </a:r>
            <a:endParaRPr lang="kk-KZ" sz="9600" dirty="0" smtClean="0">
              <a:solidFill>
                <a:schemeClr val="bg1"/>
              </a:solidFill>
              <a:latin typeface="Times New Roman" pitchFamily="18" charset="0"/>
              <a:cs typeface="Times New Roman" pitchFamily="18" charset="0"/>
            </a:endParaRPr>
          </a:p>
          <a:p>
            <a:pPr marL="571500" indent="-571500" algn="just">
              <a:buClr>
                <a:srgbClr val="FF0000"/>
              </a:buClr>
              <a:buFont typeface="Wingdings" pitchFamily="2" charset="2"/>
              <a:buChar char="q"/>
            </a:pPr>
            <a:r>
              <a:rPr lang="kk-KZ" sz="9600" dirty="0" smtClean="0">
                <a:solidFill>
                  <a:schemeClr val="bg1"/>
                </a:solidFill>
                <a:latin typeface="Times New Roman" pitchFamily="18" charset="0"/>
                <a:cs typeface="Times New Roman" pitchFamily="18" charset="0"/>
              </a:rPr>
              <a:t>Тағамтану тәртібінің бұзылуы</a:t>
            </a:r>
            <a:endParaRPr lang="en-US" sz="9600" dirty="0" smtClean="0">
              <a:solidFill>
                <a:schemeClr val="bg1"/>
              </a:solidFill>
              <a:latin typeface="Times New Roman" pitchFamily="18" charset="0"/>
              <a:cs typeface="Times New Roman" pitchFamily="18" charset="0"/>
            </a:endParaRPr>
          </a:p>
          <a:p>
            <a:pPr marL="571500" indent="-571500" algn="just">
              <a:buClr>
                <a:srgbClr val="FF0000"/>
              </a:buClr>
              <a:buFont typeface="Wingdings" pitchFamily="2" charset="2"/>
              <a:buChar char="q"/>
            </a:pPr>
            <a:r>
              <a:rPr lang="kk-KZ" sz="9600" dirty="0" smtClean="0">
                <a:solidFill>
                  <a:schemeClr val="bg1"/>
                </a:solidFill>
                <a:latin typeface="Times New Roman" pitchFamily="18" charset="0"/>
                <a:cs typeface="Times New Roman" pitchFamily="18" charset="0"/>
              </a:rPr>
              <a:t>Ұтымды тамақтанудың болмауы</a:t>
            </a:r>
            <a:endParaRPr lang="en-US" sz="9600" dirty="0" smtClean="0">
              <a:solidFill>
                <a:schemeClr val="bg1"/>
              </a:solidFill>
              <a:latin typeface="Times New Roman" pitchFamily="18" charset="0"/>
              <a:cs typeface="Times New Roman" pitchFamily="18" charset="0"/>
            </a:endParaRPr>
          </a:p>
          <a:p>
            <a:pPr marL="571500" indent="-571500" algn="just">
              <a:buClr>
                <a:srgbClr val="FF0000"/>
              </a:buClr>
              <a:buFont typeface="Wingdings" pitchFamily="2" charset="2"/>
              <a:buChar char="q"/>
            </a:pPr>
            <a:r>
              <a:rPr lang="kk-KZ" sz="9600" dirty="0" smtClean="0">
                <a:solidFill>
                  <a:schemeClr val="bg1"/>
                </a:solidFill>
                <a:latin typeface="Times New Roman" pitchFamily="18" charset="0"/>
                <a:cs typeface="Times New Roman" pitchFamily="18" charset="0"/>
              </a:rPr>
              <a:t>Тамақтануға байланысты өзгерістердің пайда болуы т.б.</a:t>
            </a:r>
          </a:p>
          <a:p>
            <a:pPr marL="571500" indent="-571500"/>
            <a:endParaRPr lang="kk-KZ" sz="9600" dirty="0" smtClean="0">
              <a:latin typeface="Times New Roman" pitchFamily="18" charset="0"/>
              <a:cs typeface="Times New Roman" pitchFamily="18" charset="0"/>
            </a:endParaRPr>
          </a:p>
          <a:p>
            <a:pPr marL="571500" indent="-571500">
              <a:buNone/>
            </a:pPr>
            <a:endParaRPr lang="ru-RU" sz="7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4" y="0"/>
            <a:ext cx="9036496" cy="1412776"/>
          </a:xfrm>
        </p:spPr>
        <p:txBody>
          <a:bodyPr>
            <a:noAutofit/>
          </a:bodyPr>
          <a:lstStyle/>
          <a:p>
            <a:pPr algn="ctr"/>
            <a:r>
              <a:rPr lang="kk-KZ" sz="3200" i="1" dirty="0" smtClean="0">
                <a:solidFill>
                  <a:srgbClr val="FF0000"/>
                </a:solidFill>
                <a:latin typeface="Times New Roman" pitchFamily="18" charset="0"/>
                <a:cs typeface="Times New Roman" pitchFamily="18" charset="0"/>
              </a:rPr>
              <a:t>Қазақстанның Солтүстік өңіріңдегі тамақтанудағы  кризис  немен сипатталады?</a:t>
            </a:r>
            <a:endParaRPr lang="ru-RU" sz="3200" i="1" dirty="0">
              <a:solidFill>
                <a:srgbClr val="FF0000"/>
              </a:solidFill>
              <a:latin typeface="Times New Roman" pitchFamily="18" charset="0"/>
              <a:cs typeface="Times New Roman" pitchFamily="18" charset="0"/>
            </a:endParaRPr>
          </a:p>
        </p:txBody>
      </p:sp>
      <p:sp>
        <p:nvSpPr>
          <p:cNvPr id="2" name="Содержимое 1"/>
          <p:cNvSpPr>
            <a:spLocks noGrp="1"/>
          </p:cNvSpPr>
          <p:nvPr>
            <p:ph idx="1"/>
          </p:nvPr>
        </p:nvSpPr>
        <p:spPr>
          <a:xfrm>
            <a:off x="323528" y="1340768"/>
            <a:ext cx="8640960" cy="5328592"/>
          </a:xfrm>
        </p:spPr>
        <p:txBody>
          <a:bodyPr>
            <a:normAutofit lnSpcReduction="10000"/>
          </a:bodyPr>
          <a:lstStyle/>
          <a:p>
            <a:pPr algn="just">
              <a:buClr>
                <a:srgbClr val="FF0000"/>
              </a:buClr>
              <a:buFont typeface="Wingdings" pitchFamily="2" charset="2"/>
              <a:buChar char="v"/>
            </a:pPr>
            <a:r>
              <a:rPr lang="kk-KZ" dirty="0" smtClean="0">
                <a:latin typeface="Times New Roman" pitchFamily="18" charset="0"/>
                <a:cs typeface="Times New Roman" pitchFamily="18" charset="0"/>
              </a:rPr>
              <a:t>    </a:t>
            </a:r>
            <a:r>
              <a:rPr lang="kk-KZ" i="1" dirty="0" smtClean="0">
                <a:solidFill>
                  <a:schemeClr val="bg1"/>
                </a:solidFill>
                <a:latin typeface="Times New Roman" pitchFamily="18" charset="0"/>
                <a:cs typeface="Times New Roman" pitchFamily="18" charset="0"/>
              </a:rPr>
              <a:t> </a:t>
            </a:r>
            <a:r>
              <a:rPr lang="kk-KZ" b="1" i="1" dirty="0" smtClean="0">
                <a:solidFill>
                  <a:schemeClr val="bg1"/>
                </a:solidFill>
                <a:latin typeface="Times New Roman" pitchFamily="18" charset="0"/>
                <a:cs typeface="Times New Roman" pitchFamily="18" charset="0"/>
              </a:rPr>
              <a:t>Біріншіден,</a:t>
            </a:r>
            <a:r>
              <a:rPr lang="kk-KZ" i="1" dirty="0" smtClean="0">
                <a:solidFill>
                  <a:schemeClr val="bg1"/>
                </a:solidFill>
                <a:latin typeface="Times New Roman" pitchFamily="18" charset="0"/>
                <a:cs typeface="Times New Roman" pitchFamily="18" charset="0"/>
              </a:rPr>
              <a:t> біздің  халықтар  арасында  дұрыс  тамақтану мәдиениеті әлі толық деңгейде қалыптаспаған, парықсыз тамақ қабылдау кеңінен дамыған.  Жасына,  жынысына,  қуатына  жыл  мезгіліне,  тәулігіне, артық не кем салмағына, ауру күйіне т.б. байланысты тамақтану ережелері әлі халықтар арасында жеткіліксіз.</a:t>
            </a:r>
            <a:endParaRPr lang="en-US" i="1" dirty="0" smtClean="0">
              <a:solidFill>
                <a:schemeClr val="bg1"/>
              </a:solidFill>
              <a:latin typeface="Times New Roman" pitchFamily="18" charset="0"/>
              <a:cs typeface="Times New Roman" pitchFamily="18" charset="0"/>
            </a:endParaRPr>
          </a:p>
          <a:p>
            <a:pPr algn="just">
              <a:buClr>
                <a:srgbClr val="FF0000"/>
              </a:buClr>
              <a:buFont typeface="Wingdings" pitchFamily="2" charset="2"/>
              <a:buChar char="v"/>
            </a:pPr>
            <a:r>
              <a:rPr lang="kk-KZ" b="1" i="1" dirty="0" smtClean="0">
                <a:solidFill>
                  <a:schemeClr val="bg1"/>
                </a:solidFill>
                <a:latin typeface="Times New Roman" pitchFamily="18" charset="0"/>
                <a:cs typeface="Times New Roman" pitchFamily="18" charset="0"/>
              </a:rPr>
              <a:t>       Екіншіден</a:t>
            </a:r>
            <a:r>
              <a:rPr lang="kk-KZ" i="1" dirty="0" smtClean="0">
                <a:solidFill>
                  <a:schemeClr val="bg1"/>
                </a:solidFill>
                <a:latin typeface="Times New Roman" pitchFamily="18" charset="0"/>
                <a:cs typeface="Times New Roman" pitchFamily="18" charset="0"/>
              </a:rPr>
              <a:t>, техникалық жетістіктерге байланысты дене қозғалысы шектеліп (гиподинамия), энергия шығыны азаюда.Оның үстіне қуатты тағамдар көп қолданылуда.</a:t>
            </a:r>
            <a:endParaRPr lang="ru-RU"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0"/>
            <a:ext cx="8568952" cy="6669360"/>
          </a:xfrm>
        </p:spPr>
        <p:txBody>
          <a:bodyPr>
            <a:normAutofit/>
          </a:bodyPr>
          <a:lstStyle/>
          <a:p>
            <a:pPr algn="just">
              <a:buClr>
                <a:srgbClr val="FF0000"/>
              </a:buClr>
              <a:buFont typeface="Wingdings" pitchFamily="2" charset="2"/>
              <a:buChar char="v"/>
            </a:pPr>
            <a:r>
              <a:rPr lang="kk-KZ" sz="2700" dirty="0" smtClean="0">
                <a:latin typeface="Times New Roman" pitchFamily="18" charset="0"/>
                <a:cs typeface="Times New Roman" pitchFamily="18" charset="0"/>
              </a:rPr>
              <a:t>      </a:t>
            </a:r>
            <a:r>
              <a:rPr lang="kk-KZ" sz="2700" b="1" i="1" dirty="0" smtClean="0">
                <a:solidFill>
                  <a:schemeClr val="bg1"/>
                </a:solidFill>
                <a:latin typeface="Times New Roman" pitchFamily="18" charset="0"/>
                <a:cs typeface="Times New Roman" pitchFamily="18" charset="0"/>
              </a:rPr>
              <a:t>Үшіншіден, </a:t>
            </a:r>
            <a:r>
              <a:rPr lang="kk-KZ" sz="2700" i="1" dirty="0" smtClean="0">
                <a:solidFill>
                  <a:schemeClr val="bg1"/>
                </a:solidFill>
                <a:latin typeface="Times New Roman" pitchFamily="18" charset="0"/>
                <a:cs typeface="Times New Roman" pitchFamily="18" charset="0"/>
              </a:rPr>
              <a:t>сыртқы ортаның теріс – факторлары әсерінен тағамдық заттар құрамы, сапасы өзгеріп, организмде зат алмасу өзгеріп, оның қорғаныстық, бейімдеушілік қасиеті төмендеуде.</a:t>
            </a:r>
            <a:endParaRPr lang="en-US" sz="2700" i="1" dirty="0" smtClean="0">
              <a:solidFill>
                <a:schemeClr val="bg1"/>
              </a:solidFill>
              <a:latin typeface="Times New Roman" pitchFamily="18" charset="0"/>
              <a:cs typeface="Times New Roman" pitchFamily="18" charset="0"/>
            </a:endParaRPr>
          </a:p>
          <a:p>
            <a:pPr algn="just">
              <a:buClr>
                <a:srgbClr val="FF0000"/>
              </a:buClr>
              <a:buFont typeface="Wingdings" pitchFamily="2" charset="2"/>
              <a:buChar char="v"/>
            </a:pPr>
            <a:r>
              <a:rPr lang="kk-KZ" sz="2700" b="1" i="1" dirty="0" smtClean="0">
                <a:solidFill>
                  <a:schemeClr val="bg1"/>
                </a:solidFill>
                <a:latin typeface="Times New Roman" pitchFamily="18" charset="0"/>
                <a:cs typeface="Times New Roman" pitchFamily="18" charset="0"/>
              </a:rPr>
              <a:t>      Төртінші жағынан</a:t>
            </a:r>
            <a:r>
              <a:rPr lang="kk-KZ" sz="2700" i="1" dirty="0" smtClean="0">
                <a:solidFill>
                  <a:schemeClr val="bg1"/>
                </a:solidFill>
                <a:latin typeface="Times New Roman" pitchFamily="18" charset="0"/>
                <a:cs typeface="Times New Roman" pitchFamily="18" charset="0"/>
              </a:rPr>
              <a:t>, әртүрлі әлеуметтік, экономикалық, адами факторлар әсерінен тағамдық заттардың, әсіресе дәрумендер, микроэлементтер, тағамдық талшықтар жеткіліксіздігінен ашаршылық, аурулық күйлер дамып соңғы кездерде  ақыл-ой, дене мүшелерінде  ақаулары бар балалар туыла бастады. </a:t>
            </a:r>
            <a:endParaRPr lang="en-US" sz="2700" i="1" dirty="0" smtClean="0">
              <a:solidFill>
                <a:schemeClr val="bg1"/>
              </a:solidFill>
              <a:latin typeface="Times New Roman" pitchFamily="18" charset="0"/>
              <a:cs typeface="Times New Roman" pitchFamily="18" charset="0"/>
            </a:endParaRPr>
          </a:p>
          <a:p>
            <a:pPr algn="just">
              <a:buClr>
                <a:srgbClr val="FF0000"/>
              </a:buClr>
              <a:buFont typeface="Wingdings" pitchFamily="2" charset="2"/>
              <a:buChar char="v"/>
            </a:pPr>
            <a:r>
              <a:rPr lang="kk-KZ" sz="2700" i="1" dirty="0" smtClean="0">
                <a:solidFill>
                  <a:schemeClr val="bg1"/>
                </a:solidFill>
                <a:latin typeface="Times New Roman" pitchFamily="18" charset="0"/>
                <a:cs typeface="Times New Roman" pitchFamily="18" charset="0"/>
              </a:rPr>
              <a:t>        </a:t>
            </a:r>
            <a:r>
              <a:rPr lang="kk-KZ" sz="2700" b="1" i="1" dirty="0" smtClean="0">
                <a:solidFill>
                  <a:schemeClr val="bg1"/>
                </a:solidFill>
                <a:latin typeface="Times New Roman" pitchFamily="18" charset="0"/>
                <a:cs typeface="Times New Roman" pitchFamily="18" charset="0"/>
              </a:rPr>
              <a:t>Бесіншіден,</a:t>
            </a:r>
            <a:r>
              <a:rPr lang="kk-KZ" sz="2700" i="1" dirty="0" smtClean="0">
                <a:solidFill>
                  <a:schemeClr val="bg1"/>
                </a:solidFill>
                <a:latin typeface="Times New Roman" pitchFamily="18" charset="0"/>
                <a:cs typeface="Times New Roman" pitchFamily="18" charset="0"/>
              </a:rPr>
              <a:t> халықтар ішінде созылмалы аурулар көбеюі нәтижесінде тағамдық затттардың  қорытылуы, сорылуы,  пайдаланылуы өзгеріп сырқаттардың ағымы  одан  сайын  күрделенуде. </a:t>
            </a:r>
            <a:endParaRPr lang="ru-RU" sz="2700" i="1" dirty="0" smtClean="0">
              <a:solidFill>
                <a:schemeClr val="bg1"/>
              </a:solidFill>
              <a:latin typeface="Times New Roman" pitchFamily="18" charset="0"/>
              <a:cs typeface="Times New Roman" pitchFamily="18" charset="0"/>
            </a:endParaRPr>
          </a:p>
          <a:p>
            <a:pPr algn="just"/>
            <a:endParaRPr lang="ru-RU" sz="2600" i="1" dirty="0" smtClean="0">
              <a:latin typeface="Times New Roman" pitchFamily="18" charset="0"/>
              <a:cs typeface="Times New Roman" pitchFamily="18" charset="0"/>
            </a:endParaRPr>
          </a:p>
          <a:p>
            <a:endParaRPr lang="ru-RU" sz="26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normAutofit/>
          </a:bodyPr>
          <a:lstStyle/>
          <a:p>
            <a:pPr algn="ctr"/>
            <a:r>
              <a:rPr lang="kk-KZ" sz="4800" b="1" i="1" dirty="0" smtClean="0">
                <a:solidFill>
                  <a:srgbClr val="FF0000"/>
                </a:solidFill>
                <a:latin typeface="Monotype Corsiva" pitchFamily="66" charset="0"/>
                <a:cs typeface="Times New Roman" pitchFamily="18" charset="0"/>
              </a:rPr>
              <a:t>Ұсыныстар</a:t>
            </a:r>
            <a:endParaRPr lang="ru-RU" sz="4800" b="1" i="1" dirty="0">
              <a:solidFill>
                <a:srgbClr val="FF0000"/>
              </a:solidFill>
              <a:latin typeface="Monotype Corsiva" pitchFamily="66" charset="0"/>
              <a:cs typeface="Times New Roman" pitchFamily="18" charset="0"/>
            </a:endParaRPr>
          </a:p>
        </p:txBody>
      </p:sp>
      <p:sp>
        <p:nvSpPr>
          <p:cNvPr id="3" name="Содержимое 2"/>
          <p:cNvSpPr>
            <a:spLocks noGrp="1"/>
          </p:cNvSpPr>
          <p:nvPr>
            <p:ph idx="1"/>
          </p:nvPr>
        </p:nvSpPr>
        <p:spPr>
          <a:xfrm>
            <a:off x="395536" y="836712"/>
            <a:ext cx="8568952" cy="5832648"/>
          </a:xfrm>
        </p:spPr>
        <p:style>
          <a:lnRef idx="1">
            <a:schemeClr val="dk1"/>
          </a:lnRef>
          <a:fillRef idx="3">
            <a:schemeClr val="dk1"/>
          </a:fillRef>
          <a:effectRef idx="2">
            <a:schemeClr val="dk1"/>
          </a:effectRef>
          <a:fontRef idx="minor">
            <a:schemeClr val="lt1"/>
          </a:fontRef>
        </p:style>
        <p:txBody>
          <a:bodyPr>
            <a:normAutofit fontScale="92500" lnSpcReduction="20000"/>
          </a:bodyPr>
          <a:lstStyle/>
          <a:p>
            <a:pPr marL="514350" indent="-514350">
              <a:buClr>
                <a:srgbClr val="FF0000"/>
              </a:buClr>
              <a:buFont typeface="Wingdings" pitchFamily="2" charset="2"/>
              <a:buChar char="Ø"/>
            </a:pPr>
            <a:r>
              <a:rPr lang="kk-KZ" sz="3600" dirty="0" smtClean="0">
                <a:latin typeface="Times New Roman" pitchFamily="18" charset="0"/>
                <a:cs typeface="Times New Roman" pitchFamily="18" charset="0"/>
              </a:rPr>
              <a:t>Жалпы жасы мен жынысына байланысты салауатты тамақтану мемлекеттік бағдарламасын әлемдік тәжіриебеге және  халықаралық тамақтану индустриясына, ұлттық ерекшеліктеріне  сәйкестендіру керек;</a:t>
            </a:r>
          </a:p>
          <a:p>
            <a:pPr marL="514350" indent="-514350">
              <a:buClr>
                <a:srgbClr val="FF0000"/>
              </a:buClr>
              <a:buFont typeface="Wingdings" pitchFamily="2" charset="2"/>
              <a:buChar char="Ø"/>
            </a:pPr>
            <a:r>
              <a:rPr lang="kk-KZ" sz="3600" dirty="0">
                <a:latin typeface="Times New Roman" pitchFamily="18" charset="0"/>
                <a:cs typeface="Times New Roman" pitchFamily="18" charset="0"/>
              </a:rPr>
              <a:t>П</a:t>
            </a:r>
            <a:r>
              <a:rPr lang="kk-KZ" sz="3600" dirty="0" smtClean="0">
                <a:latin typeface="Times New Roman" pitchFamily="18" charset="0"/>
                <a:cs typeface="Times New Roman" pitchFamily="18" charset="0"/>
              </a:rPr>
              <a:t>сихикалық және физикалық дамуы артта қалған балаларға тегін тамақтануды қамтамасыз ету амалдарын ойластыру;</a:t>
            </a:r>
            <a:endParaRPr lang="en-US" sz="3600" dirty="0" smtClean="0">
              <a:latin typeface="Times New Roman" pitchFamily="18" charset="0"/>
              <a:cs typeface="Times New Roman" pitchFamily="18" charset="0"/>
            </a:endParaRPr>
          </a:p>
          <a:p>
            <a:pPr marL="514350" lvl="0" indent="-514350">
              <a:buClr>
                <a:srgbClr val="FF0000"/>
              </a:buClr>
              <a:buFont typeface="Wingdings" pitchFamily="2" charset="2"/>
              <a:buChar char="Ø"/>
            </a:pPr>
            <a:r>
              <a:rPr lang="kk-KZ" sz="3600" dirty="0" smtClean="0">
                <a:latin typeface="Times New Roman" pitchFamily="18" charset="0"/>
                <a:cs typeface="Times New Roman" pitchFamily="18" charset="0"/>
              </a:rPr>
              <a:t>Мектеп жасына дейінгі балалар,оқушылар мен ата </a:t>
            </a:r>
            <a:r>
              <a:rPr lang="ru-RU" sz="3600" dirty="0" smtClean="0">
                <a:latin typeface="Times New Roman" pitchFamily="18" charset="0"/>
                <a:cs typeface="Times New Roman" pitchFamily="18" charset="0"/>
              </a:rPr>
              <a:t>- </a:t>
            </a:r>
            <a:r>
              <a:rPr lang="kk-KZ" sz="3600" dirty="0" smtClean="0">
                <a:latin typeface="Times New Roman" pitchFamily="18" charset="0"/>
                <a:cs typeface="Times New Roman" pitchFamily="18" charset="0"/>
              </a:rPr>
              <a:t>аналар арасында салауатты тамақтануды насихаттайтын сектораралық жұмыстарды күшейту </a:t>
            </a:r>
          </a:p>
          <a:p>
            <a:pPr marL="514350" indent="-514350">
              <a:buFont typeface="+mj-lt"/>
              <a:buAutoNum type="arabicPeriod"/>
            </a:pPr>
            <a:endParaRPr lang="ru-RU"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640960" cy="6094912"/>
          </a:xfrm>
        </p:spPr>
        <p:style>
          <a:lnRef idx="1">
            <a:schemeClr val="dk1"/>
          </a:lnRef>
          <a:fillRef idx="3">
            <a:schemeClr val="dk1"/>
          </a:fillRef>
          <a:effectRef idx="2">
            <a:schemeClr val="dk1"/>
          </a:effectRef>
          <a:fontRef idx="minor">
            <a:schemeClr val="lt1"/>
          </a:fontRef>
        </p:style>
        <p:txBody>
          <a:bodyPr>
            <a:normAutofit lnSpcReduction="10000"/>
          </a:bodyPr>
          <a:lstStyle/>
          <a:p>
            <a:pPr lvl="0">
              <a:buFont typeface="Wingdings" pitchFamily="2" charset="2"/>
              <a:buChar char="Ø"/>
            </a:pPr>
            <a:r>
              <a:rPr lang="kk-KZ" sz="3200" dirty="0" smtClean="0">
                <a:latin typeface="KZ Times New Roman" pitchFamily="18" charset="0"/>
              </a:rPr>
              <a:t>Жергілікті атқару органдары ақпараттық құралдармен бірігіп, тұрғылықты халық арасында салауатты тамақтану дағдысы мен тамақтану мәдениетін қалыптастыруға  арналған ірі масштабты шаралар жүйесін өткізу керек;</a:t>
            </a:r>
          </a:p>
          <a:p>
            <a:pPr lvl="0">
              <a:buFont typeface="Wingdings" pitchFamily="2" charset="2"/>
              <a:buChar char="Ø"/>
            </a:pPr>
            <a:r>
              <a:rPr lang="kk-KZ" sz="3200" dirty="0" smtClean="0">
                <a:latin typeface="KZ Times New Roman" pitchFamily="18" charset="0"/>
              </a:rPr>
              <a:t>Тағамтанудың бірыңғай идеологиясы болу үшін барлық тағамтану мәселелерімен айналысатын мемлекеттік және мемлекеттік емес ұжымдар бөлімдерін Қазақ тағамтану академиясы аясында біріктіруді қарастыру керек және олар </a:t>
            </a:r>
            <a:r>
              <a:rPr lang="kk-KZ" sz="3200" smtClean="0">
                <a:latin typeface="KZ Times New Roman" pitchFamily="18" charset="0"/>
              </a:rPr>
              <a:t>бірыңғай </a:t>
            </a:r>
            <a:r>
              <a:rPr lang="kk-KZ" sz="3200" smtClean="0">
                <a:latin typeface="KZ Times New Roman" pitchFamily="18" charset="0"/>
              </a:rPr>
              <a:t>бағдарламамен </a:t>
            </a:r>
            <a:r>
              <a:rPr lang="kk-KZ" sz="3200" dirty="0" smtClean="0">
                <a:latin typeface="KZ Times New Roman" pitchFamily="18" charset="0"/>
              </a:rPr>
              <a:t>жұмыс атқару тиіс</a:t>
            </a:r>
            <a:endParaRPr lang="ru-RU" sz="3200" dirty="0" smtClean="0">
              <a:latin typeface="KZ Times New Roman" pitchFamily="18" charset="0"/>
            </a:endParaRP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27584" y="548680"/>
            <a:ext cx="7772400" cy="3168352"/>
          </a:xfrm>
        </p:spPr>
        <p:txBody>
          <a:bodyPr>
            <a:normAutofit/>
          </a:bodyPr>
          <a:lstStyle/>
          <a:p>
            <a:pPr algn="ctr">
              <a:buNone/>
            </a:pPr>
            <a:r>
              <a:rPr lang="kk-KZ" sz="6000" b="1" i="1" dirty="0" smtClean="0">
                <a:solidFill>
                  <a:srgbClr val="FF0000"/>
                </a:solidFill>
                <a:latin typeface="KZ Times New Roman" pitchFamily="18" charset="0"/>
                <a:cs typeface="Times New Roman" pitchFamily="18" charset="0"/>
              </a:rPr>
              <a:t>Көңіл қойып тыңдағандарыңызға рахмет!</a:t>
            </a:r>
          </a:p>
          <a:p>
            <a:pPr algn="ctr">
              <a:buNone/>
            </a:pPr>
            <a:endParaRPr lang="kk-KZ" sz="6000" dirty="0" smtClean="0">
              <a:solidFill>
                <a:srgbClr val="FF0000"/>
              </a:solidFill>
              <a:latin typeface="Monotype Corsiva" pitchFamily="66" charset="0"/>
              <a:cs typeface="Times New Roman" pitchFamily="18" charset="0"/>
            </a:endParaRPr>
          </a:p>
          <a:p>
            <a:pPr algn="ctr">
              <a:buNone/>
            </a:pPr>
            <a:endParaRPr lang="ru-RU" sz="6000" dirty="0">
              <a:solidFill>
                <a:srgbClr val="FF0000"/>
              </a:solidFill>
              <a:latin typeface="Monotype Corsiva" pitchFamily="66" charset="0"/>
              <a:cs typeface="Times New Roman" pitchFamily="18" charset="0"/>
            </a:endParaRPr>
          </a:p>
        </p:txBody>
      </p:sp>
      <p:pic>
        <p:nvPicPr>
          <p:cNvPr id="6" name="Picture 11" descr="j0284916"/>
          <p:cNvPicPr>
            <a:picLocks noChangeAspect="1" noChangeArrowheads="1"/>
          </p:cNvPicPr>
          <p:nvPr/>
        </p:nvPicPr>
        <p:blipFill>
          <a:blip r:embed="rId2" cstate="print"/>
          <a:srcRect/>
          <a:stretch>
            <a:fillRect/>
          </a:stretch>
        </p:blipFill>
        <p:spPr bwMode="auto">
          <a:xfrm>
            <a:off x="2267744" y="3429000"/>
            <a:ext cx="4968552" cy="318767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60648"/>
            <a:ext cx="8424936" cy="6336704"/>
          </a:xfrm>
        </p:spPr>
        <p:txBody>
          <a:bodyPr>
            <a:normAutofit/>
          </a:bodyPr>
          <a:lstStyle/>
          <a:p>
            <a:pPr algn="just">
              <a:buNone/>
            </a:pPr>
            <a:r>
              <a:rPr lang="en-US" sz="2500" dirty="0" smtClean="0">
                <a:latin typeface="Cambria" pitchFamily="18" charset="0"/>
                <a:cs typeface="Shonar Bangla" pitchFamily="34" charset="0"/>
              </a:rPr>
              <a:t>     </a:t>
            </a:r>
            <a:r>
              <a:rPr lang="kk-KZ" sz="2500" b="1" dirty="0" smtClean="0">
                <a:solidFill>
                  <a:schemeClr val="bg1"/>
                </a:solidFill>
                <a:latin typeface="Cambria" pitchFamily="18" charset="0"/>
                <a:cs typeface="Shonar Bangla" pitchFamily="34" charset="0"/>
              </a:rPr>
              <a:t>Қазақстанның Солүстік өңіріңде халық денсаулығын анықтау, дәрігерлік бақылау және аурудың алдын </a:t>
            </a:r>
            <a:r>
              <a:rPr lang="en-US" sz="2500" b="1" dirty="0" smtClean="0">
                <a:solidFill>
                  <a:schemeClr val="bg1"/>
                </a:solidFill>
                <a:latin typeface="Cambria" pitchFamily="18" charset="0"/>
                <a:cs typeface="Shonar Bangla" pitchFamily="34" charset="0"/>
              </a:rPr>
              <a:t>-</a:t>
            </a:r>
            <a:r>
              <a:rPr lang="kk-KZ" sz="2500" b="1" dirty="0" smtClean="0">
                <a:solidFill>
                  <a:schemeClr val="bg1"/>
                </a:solidFill>
                <a:latin typeface="Cambria" pitchFamily="18" charset="0"/>
                <a:cs typeface="Shonar Bangla" pitchFamily="34" charset="0"/>
              </a:rPr>
              <a:t> алу (</a:t>
            </a:r>
            <a:r>
              <a:rPr lang="en-US" sz="2500" b="1" dirty="0" smtClean="0">
                <a:solidFill>
                  <a:schemeClr val="bg1"/>
                </a:solidFill>
                <a:latin typeface="Cambria" pitchFamily="18" charset="0"/>
                <a:cs typeface="Shonar Bangla" pitchFamily="34" charset="0"/>
              </a:rPr>
              <a:t>40000 </a:t>
            </a:r>
            <a:r>
              <a:rPr lang="kk-KZ" sz="2500" b="1" dirty="0" smtClean="0">
                <a:solidFill>
                  <a:schemeClr val="bg1"/>
                </a:solidFill>
                <a:latin typeface="Cambria" pitchFamily="18" charset="0"/>
                <a:cs typeface="Shonar Bangla" pitchFamily="34" charset="0"/>
              </a:rPr>
              <a:t>ас</a:t>
            </a:r>
            <a:r>
              <a:rPr lang="ru-RU" sz="2500" b="1" dirty="0" smtClean="0">
                <a:solidFill>
                  <a:schemeClr val="bg1"/>
                </a:solidFill>
                <a:latin typeface="Cambria" pitchFamily="18" charset="0"/>
                <a:cs typeface="Shonar Bangla" pitchFamily="34" charset="0"/>
              </a:rPr>
              <a:t>там </a:t>
            </a:r>
            <a:r>
              <a:rPr lang="ru-RU" sz="2500" b="1" dirty="0" err="1" smtClean="0">
                <a:solidFill>
                  <a:schemeClr val="bg1"/>
                </a:solidFill>
                <a:latin typeface="Cambria" pitchFamily="18" charset="0"/>
                <a:cs typeface="Shonar Bangla" pitchFamily="34" charset="0"/>
              </a:rPr>
              <a:t>адам</a:t>
            </a:r>
            <a:r>
              <a:rPr lang="ru-RU" sz="2500" b="1" dirty="0" smtClean="0">
                <a:solidFill>
                  <a:schemeClr val="bg1"/>
                </a:solidFill>
                <a:latin typeface="Cambria" pitchFamily="18" charset="0"/>
                <a:cs typeface="Shonar Bangla" pitchFamily="34" charset="0"/>
              </a:rPr>
              <a:t>), </a:t>
            </a:r>
            <a:r>
              <a:rPr lang="ru-RU" sz="2500" b="1" dirty="0" err="1" smtClean="0">
                <a:solidFill>
                  <a:schemeClr val="bg1"/>
                </a:solidFill>
                <a:latin typeface="Cambria" pitchFamily="18" charset="0"/>
                <a:cs typeface="Shonar Bangla" pitchFamily="34" charset="0"/>
              </a:rPr>
              <a:t>тағамтану</a:t>
            </a:r>
            <a:r>
              <a:rPr lang="ru-RU" sz="2500" b="1" dirty="0" smtClean="0">
                <a:solidFill>
                  <a:schemeClr val="bg1"/>
                </a:solidFill>
                <a:latin typeface="Cambria" pitchFamily="18" charset="0"/>
                <a:cs typeface="Shonar Bangla" pitchFamily="34" charset="0"/>
              </a:rPr>
              <a:t> </a:t>
            </a:r>
            <a:r>
              <a:rPr lang="ru-RU" sz="2500" b="1" dirty="0" err="1" smtClean="0">
                <a:solidFill>
                  <a:schemeClr val="bg1"/>
                </a:solidFill>
                <a:latin typeface="Cambria" pitchFamily="18" charset="0"/>
                <a:cs typeface="Shonar Bangla" pitchFamily="34" charset="0"/>
              </a:rPr>
              <a:t>мәселелерін</a:t>
            </a:r>
            <a:r>
              <a:rPr lang="ru-RU" sz="2500" b="1" dirty="0" smtClean="0">
                <a:solidFill>
                  <a:schemeClr val="bg1"/>
                </a:solidFill>
                <a:latin typeface="Cambria" pitchFamily="18" charset="0"/>
                <a:cs typeface="Shonar Bangla" pitchFamily="34" charset="0"/>
              </a:rPr>
              <a:t> (</a:t>
            </a:r>
            <a:r>
              <a:rPr lang="en-US" sz="2500" b="1" dirty="0" smtClean="0">
                <a:solidFill>
                  <a:schemeClr val="bg1"/>
                </a:solidFill>
                <a:latin typeface="Cambria" pitchFamily="18" charset="0"/>
                <a:cs typeface="Shonar Bangla" pitchFamily="34" charset="0"/>
              </a:rPr>
              <a:t>2000 </a:t>
            </a:r>
            <a:r>
              <a:rPr lang="kk-KZ" sz="2500" b="1" dirty="0" smtClean="0">
                <a:solidFill>
                  <a:schemeClr val="bg1"/>
                </a:solidFill>
                <a:latin typeface="Cambria" pitchFamily="18" charset="0"/>
                <a:cs typeface="Shonar Bangla" pitchFamily="34" charset="0"/>
              </a:rPr>
              <a:t>астам адам)</a:t>
            </a:r>
            <a:r>
              <a:rPr lang="ru-RU" sz="2500" b="1" dirty="0" smtClean="0">
                <a:solidFill>
                  <a:schemeClr val="bg1"/>
                </a:solidFill>
                <a:latin typeface="Cambria" pitchFamily="18" charset="0"/>
                <a:cs typeface="Shonar Bangla" pitchFamily="34" charset="0"/>
              </a:rPr>
              <a:t> </a:t>
            </a:r>
            <a:r>
              <a:rPr lang="ru-RU" sz="2500" b="1" dirty="0" err="1" smtClean="0">
                <a:solidFill>
                  <a:schemeClr val="bg1"/>
                </a:solidFill>
                <a:latin typeface="Cambria" pitchFamily="18" charset="0"/>
                <a:cs typeface="Shonar Bangla" pitchFamily="34" charset="0"/>
              </a:rPr>
              <a:t>зерттеу</a:t>
            </a:r>
            <a:r>
              <a:rPr lang="kk-KZ" sz="2500" b="1" dirty="0" smtClean="0">
                <a:solidFill>
                  <a:schemeClr val="bg1"/>
                </a:solidFill>
                <a:latin typeface="Cambria" pitchFamily="18" charset="0"/>
                <a:cs typeface="Shonar Bangla" pitchFamily="34" charset="0"/>
              </a:rPr>
              <a:t> </a:t>
            </a:r>
            <a:r>
              <a:rPr lang="ru-RU" sz="2500" b="1" dirty="0" err="1" smtClean="0">
                <a:solidFill>
                  <a:schemeClr val="bg1"/>
                </a:solidFill>
                <a:latin typeface="Cambria" pitchFamily="18" charset="0"/>
                <a:cs typeface="Shonar Bangla" pitchFamily="34" charset="0"/>
              </a:rPr>
              <a:t>негізінде</a:t>
            </a:r>
            <a:r>
              <a:rPr lang="ru-RU" sz="2500" b="1" dirty="0" smtClean="0">
                <a:solidFill>
                  <a:schemeClr val="bg1"/>
                </a:solidFill>
                <a:latin typeface="Cambria" pitchFamily="18" charset="0"/>
                <a:cs typeface="Shonar Bangla" pitchFamily="34" charset="0"/>
              </a:rPr>
              <a:t> </a:t>
            </a:r>
            <a:r>
              <a:rPr lang="ru-RU" sz="2500" b="1" dirty="0" err="1" smtClean="0">
                <a:solidFill>
                  <a:schemeClr val="bg1"/>
                </a:solidFill>
                <a:latin typeface="Cambria" pitchFamily="18" charset="0"/>
                <a:cs typeface="Shonar Bangla" pitchFamily="34" charset="0"/>
              </a:rPr>
              <a:t>біз</a:t>
            </a:r>
            <a:r>
              <a:rPr lang="ru-RU" sz="2500" b="1" dirty="0" smtClean="0">
                <a:solidFill>
                  <a:schemeClr val="bg1"/>
                </a:solidFill>
                <a:latin typeface="Cambria" pitchFamily="18" charset="0"/>
                <a:cs typeface="Shonar Bangla" pitchFamily="34" charset="0"/>
              </a:rPr>
              <a:t> </a:t>
            </a:r>
            <a:r>
              <a:rPr lang="ru-RU" sz="2500" b="1" dirty="0" err="1" smtClean="0">
                <a:solidFill>
                  <a:schemeClr val="bg1"/>
                </a:solidFill>
                <a:latin typeface="Cambria" pitchFamily="18" charset="0"/>
                <a:cs typeface="Shonar Bangla" pitchFamily="34" charset="0"/>
              </a:rPr>
              <a:t>мынадай</a:t>
            </a:r>
            <a:r>
              <a:rPr lang="ru-RU" sz="2500" b="1" dirty="0" smtClean="0">
                <a:solidFill>
                  <a:schemeClr val="bg1"/>
                </a:solidFill>
                <a:latin typeface="Cambria" pitchFamily="18" charset="0"/>
                <a:cs typeface="Shonar Bangla" pitchFamily="34" charset="0"/>
              </a:rPr>
              <a:t> </a:t>
            </a:r>
            <a:r>
              <a:rPr lang="ru-RU" sz="2500" b="1" dirty="0" err="1" smtClean="0">
                <a:solidFill>
                  <a:schemeClr val="bg1"/>
                </a:solidFill>
                <a:latin typeface="Cambria" pitchFamily="18" charset="0"/>
                <a:cs typeface="Shonar Bangla" pitchFamily="34" charset="0"/>
              </a:rPr>
              <a:t>қорытындыға</a:t>
            </a:r>
            <a:r>
              <a:rPr lang="ru-RU" sz="2500" b="1" dirty="0" smtClean="0">
                <a:solidFill>
                  <a:schemeClr val="bg1"/>
                </a:solidFill>
                <a:latin typeface="Cambria" pitchFamily="18" charset="0"/>
                <a:cs typeface="Shonar Bangla" pitchFamily="34" charset="0"/>
              </a:rPr>
              <a:t> </a:t>
            </a:r>
            <a:r>
              <a:rPr lang="ru-RU" sz="2500" b="1" dirty="0" err="1" smtClean="0">
                <a:solidFill>
                  <a:schemeClr val="bg1"/>
                </a:solidFill>
                <a:latin typeface="Cambria" pitchFamily="18" charset="0"/>
                <a:cs typeface="Shonar Bangla" pitchFamily="34" charset="0"/>
              </a:rPr>
              <a:t>келдік</a:t>
            </a:r>
            <a:r>
              <a:rPr lang="ru-RU" sz="2500" b="1" dirty="0" smtClean="0">
                <a:solidFill>
                  <a:schemeClr val="bg1"/>
                </a:solidFill>
                <a:latin typeface="Cambria" pitchFamily="18" charset="0"/>
                <a:cs typeface="Shonar Bangla" pitchFamily="34" charset="0"/>
              </a:rPr>
              <a:t>:</a:t>
            </a:r>
          </a:p>
          <a:p>
            <a:pPr algn="just">
              <a:buNone/>
            </a:pPr>
            <a:endParaRPr lang="ru-RU" sz="2500" dirty="0" smtClean="0">
              <a:solidFill>
                <a:schemeClr val="bg1"/>
              </a:solidFill>
              <a:latin typeface="Cambria" pitchFamily="18" charset="0"/>
              <a:cs typeface="Shonar Bangla" pitchFamily="34" charset="0"/>
            </a:endParaRPr>
          </a:p>
          <a:p>
            <a:pPr algn="just">
              <a:buClr>
                <a:srgbClr val="FF0000"/>
              </a:buClr>
              <a:buNone/>
            </a:pPr>
            <a:r>
              <a:rPr lang="kk-KZ" sz="2300" b="1" i="1" dirty="0" smtClean="0">
                <a:solidFill>
                  <a:schemeClr val="bg1"/>
                </a:solidFill>
                <a:latin typeface="Times New Roman" pitchFamily="18" charset="0"/>
                <a:cs typeface="Times New Roman" pitchFamily="18" charset="0"/>
              </a:rPr>
              <a:t>          </a:t>
            </a:r>
            <a:r>
              <a:rPr lang="kk-KZ" sz="2400" b="1" i="1" dirty="0" smtClean="0">
                <a:solidFill>
                  <a:schemeClr val="bg1"/>
                </a:solidFill>
                <a:latin typeface="Times New Roman" pitchFamily="18" charset="0"/>
                <a:cs typeface="Times New Roman" pitchFamily="18" charset="0"/>
              </a:rPr>
              <a:t>  1. Ә</a:t>
            </a:r>
            <a:r>
              <a:rPr lang="ru-RU" sz="2400" b="1" i="1" dirty="0" err="1" smtClean="0">
                <a:solidFill>
                  <a:schemeClr val="bg1"/>
                </a:solidFill>
                <a:latin typeface="Times New Roman" pitchFamily="18" charset="0"/>
                <a:cs typeface="Times New Roman" pitchFamily="18" charset="0"/>
              </a:rPr>
              <a:t>р</a:t>
            </a:r>
            <a:r>
              <a:rPr lang="kk-KZ" sz="2400" b="1" i="1" dirty="0" smtClean="0">
                <a:solidFill>
                  <a:schemeClr val="bg1"/>
                </a:solidFill>
                <a:latin typeface="Times New Roman" pitchFamily="18" charset="0"/>
                <a:cs typeface="Times New Roman" pitchFamily="18" charset="0"/>
              </a:rPr>
              <a:t>түрлі топтағы адамдар денсаулығын зерттеуде дәрігерлер олардың қатерлі факторларға тұрақтылық дәрежелерін және тағамдық статусын ескермейді; </a:t>
            </a:r>
          </a:p>
          <a:p>
            <a:pPr algn="just">
              <a:buClr>
                <a:srgbClr val="FF0000"/>
              </a:buClr>
              <a:buNone/>
            </a:pPr>
            <a:r>
              <a:rPr lang="en-US" sz="2400" b="1" i="1" dirty="0" smtClean="0">
                <a:solidFill>
                  <a:schemeClr val="bg1"/>
                </a:solidFill>
                <a:latin typeface="Times New Roman" pitchFamily="18" charset="0"/>
                <a:cs typeface="Times New Roman" pitchFamily="18" charset="0"/>
              </a:rPr>
              <a:t>            2.</a:t>
            </a:r>
            <a:r>
              <a:rPr lang="ru-RU" sz="2400" b="1" i="1" dirty="0" smtClean="0">
                <a:solidFill>
                  <a:schemeClr val="bg1"/>
                </a:solidFill>
                <a:latin typeface="Times New Roman" pitchFamily="18" charset="0"/>
                <a:cs typeface="Times New Roman" pitchFamily="18" charset="0"/>
              </a:rPr>
              <a:t> </a:t>
            </a:r>
            <a:r>
              <a:rPr lang="kk-KZ" sz="2400" b="1" i="1" dirty="0" smtClean="0">
                <a:solidFill>
                  <a:schemeClr val="bg1"/>
                </a:solidFill>
                <a:latin typeface="Times New Roman" pitchFamily="18" charset="0"/>
                <a:cs typeface="Times New Roman" pitchFamily="18" charset="0"/>
              </a:rPr>
              <a:t>Зерттеулер жүйесінде адамның физикалық, психикалық, тағамдық және рухтық күйлері бағаланбайды, ол аурудың себебін анықтауда және оның ағымын болжауда кедергі келтіреді. Сондықтан да, бұл мәселелерге тиянақты ғылыми негіз беру өте орынды.</a:t>
            </a:r>
            <a:endParaRPr lang="en-US" sz="2400" b="1" i="1" dirty="0" smtClean="0">
              <a:solidFill>
                <a:schemeClr val="bg1"/>
              </a:solidFill>
              <a:latin typeface="Times New Roman" pitchFamily="18" charset="0"/>
              <a:cs typeface="Times New Roman" pitchFamily="18" charset="0"/>
            </a:endParaRPr>
          </a:p>
          <a:p>
            <a:pPr algn="just"/>
            <a:endParaRPr lang="ru-RU" sz="2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Заголовок 13"/>
          <p:cNvSpPr>
            <a:spLocks noGrp="1"/>
          </p:cNvSpPr>
          <p:nvPr>
            <p:ph type="title"/>
          </p:nvPr>
        </p:nvSpPr>
        <p:spPr>
          <a:xfrm>
            <a:off x="457200" y="0"/>
            <a:ext cx="8229600" cy="692696"/>
          </a:xfrm>
        </p:spPr>
        <p:txBody>
          <a:bodyPr>
            <a:noAutofit/>
          </a:bodyPr>
          <a:lstStyle/>
          <a:p>
            <a:pPr algn="ctr"/>
            <a:r>
              <a:rPr lang="kk-KZ" sz="3400" b="0" dirty="0" smtClean="0">
                <a:solidFill>
                  <a:srgbClr val="FF0000"/>
                </a:solidFill>
                <a:latin typeface="Monotype Corsiva" pitchFamily="66" charset="0"/>
                <a:cs typeface="Times New Roman" pitchFamily="18" charset="0"/>
              </a:rPr>
              <a:t>Профилактикалы</a:t>
            </a:r>
            <a:r>
              <a:rPr lang="kk-KZ" sz="3400" b="0" i="1" dirty="0" smtClean="0">
                <a:solidFill>
                  <a:srgbClr val="FF0000"/>
                </a:solidFill>
                <a:latin typeface="Monotype Corsiva" pitchFamily="66" charset="0"/>
                <a:cs typeface="Times New Roman" pitchFamily="18" charset="0"/>
              </a:rPr>
              <a:t>қ</a:t>
            </a:r>
            <a:r>
              <a:rPr lang="kk-KZ" sz="3400" b="0" dirty="0" smtClean="0">
                <a:solidFill>
                  <a:srgbClr val="FF0000"/>
                </a:solidFill>
                <a:latin typeface="Monotype Corsiva" pitchFamily="66" charset="0"/>
                <a:cs typeface="Times New Roman" pitchFamily="18" charset="0"/>
              </a:rPr>
              <a:t> медицина логикасы</a:t>
            </a:r>
            <a:endParaRPr lang="ru-RU" sz="3400" b="0" dirty="0">
              <a:solidFill>
                <a:srgbClr val="FF0000"/>
              </a:solidFill>
              <a:latin typeface="Monotype Corsiva" pitchFamily="66" charset="0"/>
              <a:cs typeface="Times New Roman" pitchFamily="18" charset="0"/>
            </a:endParaRPr>
          </a:p>
        </p:txBody>
      </p:sp>
      <p:sp>
        <p:nvSpPr>
          <p:cNvPr id="6" name="Прямоугольник 5"/>
          <p:cNvSpPr/>
          <p:nvPr/>
        </p:nvSpPr>
        <p:spPr>
          <a:xfrm>
            <a:off x="611560" y="764704"/>
            <a:ext cx="3456384" cy="648072"/>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chemeClr val="bg1"/>
                </a:solidFill>
                <a:latin typeface="Times New Roman" pitchFamily="18" charset="0"/>
                <a:cs typeface="Times New Roman" pitchFamily="18" charset="0"/>
              </a:rPr>
              <a:t>Салауатты өмір салтын қалыптастыру</a:t>
            </a:r>
            <a:endParaRPr lang="ru-RU" sz="2000" b="1" dirty="0">
              <a:solidFill>
                <a:schemeClr val="bg1"/>
              </a:solidFill>
              <a:latin typeface="Times New Roman" pitchFamily="18" charset="0"/>
              <a:cs typeface="Times New Roman" pitchFamily="18" charset="0"/>
            </a:endParaRPr>
          </a:p>
        </p:txBody>
      </p:sp>
      <p:sp>
        <p:nvSpPr>
          <p:cNvPr id="7" name="Прямоугольник 6"/>
          <p:cNvSpPr/>
          <p:nvPr/>
        </p:nvSpPr>
        <p:spPr>
          <a:xfrm>
            <a:off x="5292080" y="836712"/>
            <a:ext cx="3312368" cy="576064"/>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chemeClr val="bg1"/>
                </a:solidFill>
                <a:latin typeface="Times New Roman" pitchFamily="18" charset="0"/>
                <a:cs typeface="Times New Roman" pitchFamily="18" charset="0"/>
              </a:rPr>
              <a:t>Салауатты тағамтану</a:t>
            </a:r>
            <a:endParaRPr lang="ru-RU" sz="2000" b="1" dirty="0">
              <a:solidFill>
                <a:schemeClr val="bg1"/>
              </a:solidFill>
              <a:latin typeface="Times New Roman" pitchFamily="18" charset="0"/>
              <a:cs typeface="Times New Roman" pitchFamily="18" charset="0"/>
            </a:endParaRPr>
          </a:p>
        </p:txBody>
      </p:sp>
      <p:sp>
        <p:nvSpPr>
          <p:cNvPr id="10" name="Прямоугольник 9"/>
          <p:cNvSpPr/>
          <p:nvPr/>
        </p:nvSpPr>
        <p:spPr>
          <a:xfrm>
            <a:off x="3491880" y="5589240"/>
            <a:ext cx="4104456" cy="792088"/>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chemeClr val="bg1"/>
                </a:solidFill>
                <a:latin typeface="Times New Roman" pitchFamily="18" charset="0"/>
                <a:cs typeface="Times New Roman" pitchFamily="18" charset="0"/>
              </a:rPr>
              <a:t>АУРУ АЛДЫ КЕЗЕҢ</a:t>
            </a:r>
            <a:endParaRPr lang="ru-RU" sz="2800" b="1" dirty="0">
              <a:solidFill>
                <a:schemeClr val="bg1"/>
              </a:solidFill>
              <a:latin typeface="Times New Roman" pitchFamily="18" charset="0"/>
              <a:cs typeface="Times New Roman" pitchFamily="18" charset="0"/>
            </a:endParaRPr>
          </a:p>
        </p:txBody>
      </p:sp>
      <p:sp>
        <p:nvSpPr>
          <p:cNvPr id="11" name="Прямоугольник 10"/>
          <p:cNvSpPr/>
          <p:nvPr/>
        </p:nvSpPr>
        <p:spPr>
          <a:xfrm>
            <a:off x="3491880" y="4365104"/>
            <a:ext cx="4752528" cy="792088"/>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chemeClr val="bg1"/>
                </a:solidFill>
                <a:latin typeface="Times New Roman" pitchFamily="18" charset="0"/>
                <a:cs typeface="Times New Roman" pitchFamily="18" charset="0"/>
              </a:rPr>
              <a:t>Организмнің белсенді мүмкіншіліктерінің төмендеуі</a:t>
            </a:r>
            <a:endParaRPr lang="ru-RU" sz="2400" dirty="0">
              <a:solidFill>
                <a:schemeClr val="bg1"/>
              </a:solidFill>
              <a:latin typeface="Times New Roman" pitchFamily="18" charset="0"/>
              <a:cs typeface="Times New Roman" pitchFamily="18" charset="0"/>
            </a:endParaRPr>
          </a:p>
        </p:txBody>
      </p:sp>
      <p:sp>
        <p:nvSpPr>
          <p:cNvPr id="12" name="Прямоугольник 11"/>
          <p:cNvSpPr/>
          <p:nvPr/>
        </p:nvSpPr>
        <p:spPr>
          <a:xfrm>
            <a:off x="3563888" y="3068960"/>
            <a:ext cx="4608512" cy="792088"/>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smtClean="0">
                <a:solidFill>
                  <a:schemeClr val="bg1"/>
                </a:solidFill>
                <a:latin typeface="Times New Roman" pitchFamily="18" charset="0"/>
                <a:cs typeface="Times New Roman" pitchFamily="18" charset="0"/>
              </a:rPr>
              <a:t>Қатерлі факторлар</a:t>
            </a:r>
            <a:endParaRPr lang="ru-RU" sz="2800" dirty="0">
              <a:solidFill>
                <a:schemeClr val="bg1"/>
              </a:solidFill>
              <a:latin typeface="Times New Roman" pitchFamily="18" charset="0"/>
              <a:cs typeface="Times New Roman" pitchFamily="18" charset="0"/>
            </a:endParaRPr>
          </a:p>
        </p:txBody>
      </p:sp>
      <p:sp>
        <p:nvSpPr>
          <p:cNvPr id="13" name="Прямоугольник 12"/>
          <p:cNvSpPr/>
          <p:nvPr/>
        </p:nvSpPr>
        <p:spPr>
          <a:xfrm>
            <a:off x="3635896" y="1916832"/>
            <a:ext cx="4608512" cy="720080"/>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chemeClr val="bg1"/>
                </a:solidFill>
                <a:latin typeface="Times New Roman" pitchFamily="18" charset="0"/>
                <a:cs typeface="Times New Roman" pitchFamily="18" charset="0"/>
              </a:rPr>
              <a:t>БІРІНШІЛІКТІ  ПРОФИЛАКТИКА</a:t>
            </a:r>
            <a:endParaRPr lang="ru-RU" sz="2000" b="1" dirty="0">
              <a:solidFill>
                <a:schemeClr val="bg1"/>
              </a:solidFill>
              <a:latin typeface="Times New Roman" pitchFamily="18" charset="0"/>
              <a:cs typeface="Times New Roman" pitchFamily="18" charset="0"/>
            </a:endParaRPr>
          </a:p>
        </p:txBody>
      </p:sp>
      <p:sp>
        <p:nvSpPr>
          <p:cNvPr id="20" name="Стрелка вниз 19"/>
          <p:cNvSpPr/>
          <p:nvPr/>
        </p:nvSpPr>
        <p:spPr>
          <a:xfrm>
            <a:off x="5220072" y="2636912"/>
            <a:ext cx="432048" cy="432048"/>
          </a:xfrm>
          <a:prstGeom prst="downArrow">
            <a:avLst>
              <a:gd name="adj1" fmla="val 50000"/>
              <a:gd name="adj2" fmla="val 530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21" name="Стрелка вниз 20"/>
          <p:cNvSpPr/>
          <p:nvPr/>
        </p:nvSpPr>
        <p:spPr>
          <a:xfrm>
            <a:off x="5220072" y="3933056"/>
            <a:ext cx="432048" cy="360040"/>
          </a:xfrm>
          <a:prstGeom prst="downArrow">
            <a:avLst>
              <a:gd name="adj1" fmla="val 50000"/>
              <a:gd name="adj2" fmla="val 4938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22" name="Стрелка вниз 21"/>
          <p:cNvSpPr/>
          <p:nvPr/>
        </p:nvSpPr>
        <p:spPr>
          <a:xfrm>
            <a:off x="5220072" y="5229200"/>
            <a:ext cx="432048" cy="360040"/>
          </a:xfrm>
          <a:prstGeom prst="downArrow">
            <a:avLst>
              <a:gd name="adj1" fmla="val 50000"/>
              <a:gd name="adj2" fmla="val 4693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28" name="Стрелка вниз 27"/>
          <p:cNvSpPr/>
          <p:nvPr/>
        </p:nvSpPr>
        <p:spPr>
          <a:xfrm flipH="1">
            <a:off x="1187624" y="1484784"/>
            <a:ext cx="216024" cy="1512168"/>
          </a:xfrm>
          <a:prstGeom prst="downArrow">
            <a:avLst>
              <a:gd name="adj1" fmla="val 50000"/>
              <a:gd name="adj2" fmla="val 16042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dirty="0">
              <a:solidFill>
                <a:schemeClr val="tx1"/>
              </a:solidFill>
            </a:endParaRPr>
          </a:p>
        </p:txBody>
      </p:sp>
      <p:sp>
        <p:nvSpPr>
          <p:cNvPr id="29" name="Овал 28"/>
          <p:cNvSpPr/>
          <p:nvPr/>
        </p:nvSpPr>
        <p:spPr>
          <a:xfrm>
            <a:off x="359532" y="3031435"/>
            <a:ext cx="2088232" cy="1224136"/>
          </a:xfrm>
          <a:prstGeom prst="ellipse">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b="1" dirty="0" smtClean="0">
                <a:solidFill>
                  <a:schemeClr val="bg1"/>
                </a:solidFill>
                <a:latin typeface="Times New Roman" pitchFamily="18" charset="0"/>
                <a:cs typeface="Times New Roman" pitchFamily="18" charset="0"/>
              </a:rPr>
              <a:t>АБСОЛЮТТЫ ДЕНСАУЛЫҚ</a:t>
            </a:r>
            <a:endParaRPr lang="en-US" sz="1400" b="1" dirty="0" smtClean="0">
              <a:solidFill>
                <a:schemeClr val="bg1"/>
              </a:solidFill>
              <a:latin typeface="Times New Roman" pitchFamily="18" charset="0"/>
              <a:cs typeface="Times New Roman" pitchFamily="18" charset="0"/>
            </a:endParaRPr>
          </a:p>
          <a:p>
            <a:pPr algn="ctr"/>
            <a:r>
              <a:rPr lang="en-US" sz="2000" b="1" dirty="0">
                <a:solidFill>
                  <a:schemeClr val="bg1"/>
                </a:solidFill>
                <a:latin typeface="Times New Roman" pitchFamily="18" charset="0"/>
                <a:cs typeface="Times New Roman" pitchFamily="18" charset="0"/>
              </a:rPr>
              <a:t>2</a:t>
            </a:r>
            <a:r>
              <a:rPr lang="en-US" sz="2000" b="1" dirty="0" smtClean="0">
                <a:solidFill>
                  <a:schemeClr val="bg1"/>
                </a:solidFill>
                <a:latin typeface="Times New Roman" pitchFamily="18" charset="0"/>
                <a:cs typeface="Times New Roman" pitchFamily="18" charset="0"/>
              </a:rPr>
              <a:t>0 %</a:t>
            </a:r>
            <a:endParaRPr lang="ru-RU" sz="2000" b="1" dirty="0">
              <a:solidFill>
                <a:schemeClr val="bg1"/>
              </a:solidFill>
              <a:latin typeface="Times New Roman" pitchFamily="18" charset="0"/>
              <a:cs typeface="Times New Roman" pitchFamily="18" charset="0"/>
            </a:endParaRPr>
          </a:p>
        </p:txBody>
      </p:sp>
      <p:sp>
        <p:nvSpPr>
          <p:cNvPr id="30" name="Стрелка вниз 29"/>
          <p:cNvSpPr/>
          <p:nvPr/>
        </p:nvSpPr>
        <p:spPr>
          <a:xfrm flipH="1">
            <a:off x="1187624" y="4365104"/>
            <a:ext cx="216024" cy="1296144"/>
          </a:xfrm>
          <a:prstGeom prst="downArrow">
            <a:avLst>
              <a:gd name="adj1" fmla="val 50000"/>
              <a:gd name="adj2" fmla="val 12046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dirty="0">
              <a:solidFill>
                <a:schemeClr val="tx1"/>
              </a:solidFill>
            </a:endParaRPr>
          </a:p>
        </p:txBody>
      </p:sp>
      <p:sp>
        <p:nvSpPr>
          <p:cNvPr id="31" name="Стрелка вниз 30"/>
          <p:cNvSpPr/>
          <p:nvPr/>
        </p:nvSpPr>
        <p:spPr>
          <a:xfrm flipH="1">
            <a:off x="4572000" y="1340768"/>
            <a:ext cx="216024" cy="504056"/>
          </a:xfrm>
          <a:prstGeom prst="downArrow">
            <a:avLst>
              <a:gd name="adj1" fmla="val 50000"/>
              <a:gd name="adj2" fmla="val 11257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32" name="Стрелка влево 31"/>
          <p:cNvSpPr/>
          <p:nvPr/>
        </p:nvSpPr>
        <p:spPr>
          <a:xfrm>
            <a:off x="1115616" y="5733256"/>
            <a:ext cx="2304256" cy="288032"/>
          </a:xfrm>
          <a:prstGeom prst="leftArrow">
            <a:avLst>
              <a:gd name="adj1" fmla="val 50000"/>
              <a:gd name="adj2" fmla="val 9907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33" name="Двойная стрелка влево/вправо 32"/>
          <p:cNvSpPr/>
          <p:nvPr/>
        </p:nvSpPr>
        <p:spPr>
          <a:xfrm>
            <a:off x="4067944" y="980728"/>
            <a:ext cx="1224136" cy="216024"/>
          </a:xfrm>
          <a:prstGeom prst="leftRightArrow">
            <a:avLst>
              <a:gd name="adj1" fmla="val 50000"/>
              <a:gd name="adj2" fmla="val 8680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19" name="Двойная стрелка влево/вправо 18"/>
          <p:cNvSpPr/>
          <p:nvPr/>
        </p:nvSpPr>
        <p:spPr>
          <a:xfrm>
            <a:off x="4139952" y="980728"/>
            <a:ext cx="1080120" cy="288032"/>
          </a:xfrm>
          <a:prstGeom prst="leftRight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низ 23"/>
          <p:cNvSpPr/>
          <p:nvPr/>
        </p:nvSpPr>
        <p:spPr>
          <a:xfrm>
            <a:off x="4932040" y="2636912"/>
            <a:ext cx="360040" cy="432048"/>
          </a:xfrm>
          <a:prstGeom prst="down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трелка вниз 25"/>
          <p:cNvSpPr/>
          <p:nvPr/>
        </p:nvSpPr>
        <p:spPr>
          <a:xfrm>
            <a:off x="5004048" y="3861048"/>
            <a:ext cx="360040" cy="504056"/>
          </a:xfrm>
          <a:prstGeom prst="down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низ 26"/>
          <p:cNvSpPr/>
          <p:nvPr/>
        </p:nvSpPr>
        <p:spPr>
          <a:xfrm>
            <a:off x="5076056" y="5157192"/>
            <a:ext cx="360040" cy="432048"/>
          </a:xfrm>
          <a:prstGeom prst="down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Стрелка вниз 33"/>
          <p:cNvSpPr/>
          <p:nvPr/>
        </p:nvSpPr>
        <p:spPr>
          <a:xfrm>
            <a:off x="1187624" y="4293096"/>
            <a:ext cx="288032" cy="1368152"/>
          </a:xfrm>
          <a:prstGeom prst="down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Стрелка влево 35"/>
          <p:cNvSpPr/>
          <p:nvPr/>
        </p:nvSpPr>
        <p:spPr>
          <a:xfrm>
            <a:off x="1115616" y="5733256"/>
            <a:ext cx="2232248" cy="432048"/>
          </a:xfrm>
          <a:prstGeom prst="left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40%</a:t>
            </a:r>
            <a:endParaRPr lang="ru-RU" sz="2000" b="1" dirty="0">
              <a:solidFill>
                <a:schemeClr val="bg1"/>
              </a:solidFill>
            </a:endParaRPr>
          </a:p>
        </p:txBody>
      </p:sp>
      <p:sp>
        <p:nvSpPr>
          <p:cNvPr id="37" name="Стрелка вниз 36"/>
          <p:cNvSpPr/>
          <p:nvPr/>
        </p:nvSpPr>
        <p:spPr>
          <a:xfrm>
            <a:off x="1115616" y="1412776"/>
            <a:ext cx="360040" cy="1584176"/>
          </a:xfrm>
          <a:prstGeom prst="down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Стрелка вниз 37"/>
          <p:cNvSpPr/>
          <p:nvPr/>
        </p:nvSpPr>
        <p:spPr>
          <a:xfrm>
            <a:off x="4499992" y="1268760"/>
            <a:ext cx="360040" cy="576064"/>
          </a:xfrm>
          <a:prstGeom prst="down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Стрелка вниз 34"/>
          <p:cNvSpPr/>
          <p:nvPr/>
        </p:nvSpPr>
        <p:spPr>
          <a:xfrm>
            <a:off x="5082953" y="6343397"/>
            <a:ext cx="360040" cy="504056"/>
          </a:xfrm>
          <a:prstGeom prst="down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Стрелка вниз 38"/>
          <p:cNvSpPr/>
          <p:nvPr/>
        </p:nvSpPr>
        <p:spPr>
          <a:xfrm>
            <a:off x="5262973" y="6381328"/>
            <a:ext cx="432048" cy="360040"/>
          </a:xfrm>
          <a:prstGeom prst="downArrow">
            <a:avLst>
              <a:gd name="adj1" fmla="val 50000"/>
              <a:gd name="adj2" fmla="val 4938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563888" y="188640"/>
            <a:ext cx="2520280" cy="648072"/>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b="1" dirty="0" smtClean="0">
                <a:solidFill>
                  <a:schemeClr val="bg1"/>
                </a:solidFill>
                <a:latin typeface="Times New Roman" pitchFamily="18" charset="0"/>
                <a:cs typeface="Times New Roman" pitchFamily="18" charset="0"/>
              </a:rPr>
              <a:t>АУРУ</a:t>
            </a:r>
            <a:endParaRPr lang="ru-RU" sz="4000" b="1" dirty="0">
              <a:solidFill>
                <a:schemeClr val="bg1"/>
              </a:solidFill>
              <a:latin typeface="Times New Roman" pitchFamily="18" charset="0"/>
              <a:cs typeface="Times New Roman" pitchFamily="18" charset="0"/>
            </a:endParaRPr>
          </a:p>
        </p:txBody>
      </p:sp>
      <p:sp>
        <p:nvSpPr>
          <p:cNvPr id="6" name="Прямоугольник 5"/>
          <p:cNvSpPr/>
          <p:nvPr/>
        </p:nvSpPr>
        <p:spPr>
          <a:xfrm>
            <a:off x="3112570" y="2944416"/>
            <a:ext cx="3744416" cy="576064"/>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dirty="0" smtClean="0">
                <a:solidFill>
                  <a:schemeClr val="bg1"/>
                </a:solidFill>
                <a:latin typeface="Times New Roman" pitchFamily="18" charset="0"/>
                <a:cs typeface="Times New Roman" pitchFamily="18" charset="0"/>
              </a:rPr>
              <a:t>Ауру асқынуының алдын алу</a:t>
            </a:r>
            <a:endParaRPr lang="ru-RU" sz="2000" dirty="0">
              <a:solidFill>
                <a:schemeClr val="bg1"/>
              </a:solidFill>
              <a:latin typeface="Times New Roman" pitchFamily="18" charset="0"/>
              <a:cs typeface="Times New Roman" pitchFamily="18" charset="0"/>
            </a:endParaRPr>
          </a:p>
        </p:txBody>
      </p:sp>
      <p:sp>
        <p:nvSpPr>
          <p:cNvPr id="7" name="Прямоугольник 6"/>
          <p:cNvSpPr/>
          <p:nvPr/>
        </p:nvSpPr>
        <p:spPr>
          <a:xfrm>
            <a:off x="2987823" y="2019265"/>
            <a:ext cx="4104456" cy="648072"/>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dirty="0" smtClean="0">
                <a:solidFill>
                  <a:schemeClr val="bg1"/>
                </a:solidFill>
                <a:latin typeface="Times New Roman" pitchFamily="18" charset="0"/>
                <a:cs typeface="Times New Roman" pitchFamily="18" charset="0"/>
              </a:rPr>
              <a:t>ЕКІНШІЛІКТІ ПРОФИЛАКТИКА</a:t>
            </a:r>
            <a:endParaRPr lang="ru-RU" sz="2400" b="1" dirty="0">
              <a:solidFill>
                <a:schemeClr val="bg1"/>
              </a:solidFill>
              <a:latin typeface="Times New Roman" pitchFamily="18" charset="0"/>
              <a:cs typeface="Times New Roman" pitchFamily="18" charset="0"/>
            </a:endParaRPr>
          </a:p>
        </p:txBody>
      </p:sp>
      <p:sp>
        <p:nvSpPr>
          <p:cNvPr id="8" name="Прямоугольник 7"/>
          <p:cNvSpPr/>
          <p:nvPr/>
        </p:nvSpPr>
        <p:spPr>
          <a:xfrm>
            <a:off x="5580112" y="1052736"/>
            <a:ext cx="3024336" cy="792088"/>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chemeClr val="bg1"/>
                </a:solidFill>
                <a:latin typeface="Times New Roman" pitchFamily="18" charset="0"/>
                <a:cs typeface="Times New Roman" pitchFamily="18" charset="0"/>
              </a:rPr>
              <a:t>  Санаториялы </a:t>
            </a:r>
            <a:r>
              <a:rPr lang="en-US" sz="2400" dirty="0" smtClean="0">
                <a:solidFill>
                  <a:schemeClr val="bg1"/>
                </a:solidFill>
                <a:latin typeface="Times New Roman" pitchFamily="18" charset="0"/>
                <a:cs typeface="Times New Roman" pitchFamily="18" charset="0"/>
              </a:rPr>
              <a:t>–</a:t>
            </a:r>
            <a:r>
              <a:rPr lang="kk-KZ" sz="2400" dirty="0" smtClean="0">
                <a:solidFill>
                  <a:schemeClr val="bg1"/>
                </a:solidFill>
                <a:latin typeface="Times New Roman" pitchFamily="18" charset="0"/>
                <a:cs typeface="Times New Roman" pitchFamily="18" charset="0"/>
              </a:rPr>
              <a:t>курорттық ем  </a:t>
            </a:r>
            <a:endParaRPr lang="ru-RU" sz="2400" dirty="0">
              <a:solidFill>
                <a:schemeClr val="bg1"/>
              </a:solidFill>
              <a:latin typeface="Times New Roman" pitchFamily="18" charset="0"/>
              <a:cs typeface="Times New Roman" pitchFamily="18" charset="0"/>
            </a:endParaRPr>
          </a:p>
        </p:txBody>
      </p:sp>
      <p:sp>
        <p:nvSpPr>
          <p:cNvPr id="9" name="Прямоугольник 8"/>
          <p:cNvSpPr/>
          <p:nvPr/>
        </p:nvSpPr>
        <p:spPr>
          <a:xfrm>
            <a:off x="755576" y="1052736"/>
            <a:ext cx="3384376" cy="792088"/>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bg1"/>
                </a:solidFill>
                <a:latin typeface="Times New Roman" pitchFamily="18" charset="0"/>
                <a:cs typeface="Times New Roman" pitchFamily="18" charset="0"/>
              </a:rPr>
              <a:t>Осы к</a:t>
            </a:r>
            <a:r>
              <a:rPr lang="kk-KZ" sz="2000" dirty="0" smtClean="0">
                <a:solidFill>
                  <a:schemeClr val="bg1"/>
                </a:solidFill>
                <a:latin typeface="Times New Roman" pitchFamily="18" charset="0"/>
                <a:cs typeface="Times New Roman" pitchFamily="18" charset="0"/>
              </a:rPr>
              <a:t>үнгі дәстүрлі және альтернативті медицина</a:t>
            </a:r>
            <a:endParaRPr lang="ru-RU" sz="2000" dirty="0">
              <a:solidFill>
                <a:schemeClr val="bg1"/>
              </a:solidFill>
              <a:latin typeface="Times New Roman" pitchFamily="18" charset="0"/>
              <a:cs typeface="Times New Roman" pitchFamily="18" charset="0"/>
            </a:endParaRPr>
          </a:p>
        </p:txBody>
      </p:sp>
      <p:sp>
        <p:nvSpPr>
          <p:cNvPr id="10" name="Прямоугольник 9"/>
          <p:cNvSpPr/>
          <p:nvPr/>
        </p:nvSpPr>
        <p:spPr>
          <a:xfrm>
            <a:off x="3203848" y="4725144"/>
            <a:ext cx="3960440" cy="648072"/>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solidFill>
                  <a:schemeClr val="bg1"/>
                </a:solidFill>
                <a:latin typeface="Times New Roman" pitchFamily="18" charset="0"/>
                <a:cs typeface="Times New Roman" pitchFamily="18" charset="0"/>
              </a:rPr>
              <a:t>ҮШІНШІЛІКТІ ПРОФИЛАКТИКА</a:t>
            </a:r>
            <a:endParaRPr lang="ru-RU" sz="2000" b="1" dirty="0">
              <a:solidFill>
                <a:schemeClr val="bg1"/>
              </a:solidFill>
              <a:latin typeface="Times New Roman" pitchFamily="18" charset="0"/>
              <a:cs typeface="Times New Roman" pitchFamily="18" charset="0"/>
            </a:endParaRPr>
          </a:p>
        </p:txBody>
      </p:sp>
      <p:sp>
        <p:nvSpPr>
          <p:cNvPr id="11" name="Прямоугольник 10"/>
          <p:cNvSpPr/>
          <p:nvPr/>
        </p:nvSpPr>
        <p:spPr>
          <a:xfrm>
            <a:off x="5364088" y="3789040"/>
            <a:ext cx="3024336" cy="720080"/>
          </a:xfrm>
          <a:prstGeom prst="rect">
            <a:avLst/>
          </a:prstGeom>
          <a:ln w="76200">
            <a:solidFill>
              <a:schemeClr val="accent1">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chemeClr val="bg1"/>
                </a:solidFill>
                <a:latin typeface="Times New Roman" pitchFamily="18" charset="0"/>
                <a:cs typeface="Times New Roman" pitchFamily="18" charset="0"/>
              </a:rPr>
              <a:t>РЕАБИЛИТАЦИЯ</a:t>
            </a:r>
            <a:endParaRPr lang="ru-RU" sz="2400" dirty="0">
              <a:solidFill>
                <a:schemeClr val="bg1"/>
              </a:solidFill>
              <a:latin typeface="Times New Roman" pitchFamily="18" charset="0"/>
              <a:cs typeface="Times New Roman" pitchFamily="18" charset="0"/>
            </a:endParaRPr>
          </a:p>
        </p:txBody>
      </p:sp>
      <p:sp>
        <p:nvSpPr>
          <p:cNvPr id="12" name="Прямоугольник 11"/>
          <p:cNvSpPr/>
          <p:nvPr/>
        </p:nvSpPr>
        <p:spPr>
          <a:xfrm>
            <a:off x="1475656" y="3789040"/>
            <a:ext cx="2849893" cy="720080"/>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bg1"/>
                </a:solidFill>
                <a:latin typeface="Times New Roman" pitchFamily="18" charset="0"/>
                <a:cs typeface="Times New Roman" pitchFamily="18" charset="0"/>
              </a:rPr>
              <a:t> </a:t>
            </a:r>
            <a:r>
              <a:rPr lang="ru-RU" sz="2800" dirty="0" err="1" smtClean="0">
                <a:solidFill>
                  <a:schemeClr val="bg1"/>
                </a:solidFill>
                <a:latin typeface="Times New Roman" pitchFamily="18" charset="0"/>
                <a:cs typeface="Times New Roman" pitchFamily="18" charset="0"/>
              </a:rPr>
              <a:t>Жалпы</a:t>
            </a:r>
            <a:r>
              <a:rPr lang="ru-RU" sz="2800" dirty="0" smtClean="0">
                <a:solidFill>
                  <a:schemeClr val="bg1"/>
                </a:solidFill>
                <a:latin typeface="Times New Roman" pitchFamily="18" charset="0"/>
                <a:cs typeface="Times New Roman" pitchFamily="18" charset="0"/>
              </a:rPr>
              <a:t>  </a:t>
            </a:r>
            <a:r>
              <a:rPr lang="kk-KZ" sz="2800" dirty="0" smtClean="0">
                <a:solidFill>
                  <a:schemeClr val="bg1"/>
                </a:solidFill>
                <a:latin typeface="Times New Roman" pitchFamily="18" charset="0"/>
                <a:cs typeface="Times New Roman" pitchFamily="18" charset="0"/>
              </a:rPr>
              <a:t>ТЕРАПИЯ</a:t>
            </a:r>
            <a:endParaRPr lang="ru-RU" sz="2800" dirty="0">
              <a:solidFill>
                <a:schemeClr val="bg1"/>
              </a:solidFill>
              <a:latin typeface="Times New Roman" pitchFamily="18" charset="0"/>
              <a:cs typeface="Times New Roman" pitchFamily="18" charset="0"/>
            </a:endParaRPr>
          </a:p>
        </p:txBody>
      </p:sp>
      <p:sp>
        <p:nvSpPr>
          <p:cNvPr id="13" name="Прямоугольник 12"/>
          <p:cNvSpPr/>
          <p:nvPr/>
        </p:nvSpPr>
        <p:spPr>
          <a:xfrm>
            <a:off x="3203848" y="5661248"/>
            <a:ext cx="4320480" cy="1008112"/>
          </a:xfrm>
          <a:prstGeom prst="rect">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chemeClr val="bg1"/>
                </a:solidFill>
                <a:latin typeface="Times New Roman" pitchFamily="18" charset="0"/>
                <a:cs typeface="Times New Roman" pitchFamily="18" charset="0"/>
              </a:rPr>
              <a:t>Организмнің бейімделу мүмкіншілігінің жаңа деңгейде қалпына келуі</a:t>
            </a:r>
            <a:endParaRPr lang="ru-RU" sz="2400" dirty="0">
              <a:solidFill>
                <a:schemeClr val="bg1"/>
              </a:solidFill>
              <a:latin typeface="Times New Roman" pitchFamily="18" charset="0"/>
              <a:cs typeface="Times New Roman" pitchFamily="18" charset="0"/>
            </a:endParaRPr>
          </a:p>
        </p:txBody>
      </p:sp>
      <p:sp>
        <p:nvSpPr>
          <p:cNvPr id="14" name="Двойная стрелка влево/вправо 13"/>
          <p:cNvSpPr/>
          <p:nvPr/>
        </p:nvSpPr>
        <p:spPr>
          <a:xfrm>
            <a:off x="4283968" y="1196752"/>
            <a:ext cx="1216152" cy="252028"/>
          </a:xfrm>
          <a:prstGeom prst="leftRightArrow">
            <a:avLst>
              <a:gd name="adj1" fmla="val 43866"/>
              <a:gd name="adj2" fmla="val 71876"/>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15" name="Стрелка вниз 14"/>
          <p:cNvSpPr/>
          <p:nvPr/>
        </p:nvSpPr>
        <p:spPr>
          <a:xfrm>
            <a:off x="4680011" y="2656384"/>
            <a:ext cx="360040" cy="288032"/>
          </a:xfrm>
          <a:prstGeom prst="downArrow">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16" name="Стрелка вниз 15"/>
          <p:cNvSpPr/>
          <p:nvPr/>
        </p:nvSpPr>
        <p:spPr>
          <a:xfrm>
            <a:off x="5076056" y="5373216"/>
            <a:ext cx="288032" cy="288032"/>
          </a:xfrm>
          <a:prstGeom prst="downArrow">
            <a:avLst>
              <a:gd name="adj1" fmla="val 50000"/>
              <a:gd name="adj2" fmla="val 53067"/>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dirty="0">
              <a:solidFill>
                <a:schemeClr val="tx1"/>
              </a:solidFill>
            </a:endParaRPr>
          </a:p>
        </p:txBody>
      </p:sp>
      <p:sp>
        <p:nvSpPr>
          <p:cNvPr id="17" name="Тройная стрелка влево/вправо/вверх 16"/>
          <p:cNvSpPr/>
          <p:nvPr/>
        </p:nvSpPr>
        <p:spPr>
          <a:xfrm rot="10800000">
            <a:off x="4355976" y="3861048"/>
            <a:ext cx="1008112" cy="648072"/>
          </a:xfrm>
          <a:prstGeom prst="leftRightUpArrow">
            <a:avLst>
              <a:gd name="adj1" fmla="val 16730"/>
              <a:gd name="adj2" fmla="val 25000"/>
              <a:gd name="adj3" fmla="val 25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18" name="Овал 17"/>
          <p:cNvSpPr/>
          <p:nvPr/>
        </p:nvSpPr>
        <p:spPr>
          <a:xfrm>
            <a:off x="-12779" y="5373216"/>
            <a:ext cx="2771800" cy="1152128"/>
          </a:xfrm>
          <a:prstGeom prst="ellipse">
            <a:avLst/>
          </a:prstGeom>
          <a:ln w="76200">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500" dirty="0" smtClean="0">
                <a:solidFill>
                  <a:schemeClr val="bg1"/>
                </a:solidFill>
                <a:latin typeface="Times New Roman" pitchFamily="18" charset="0"/>
                <a:cs typeface="Times New Roman" pitchFamily="18" charset="0"/>
              </a:rPr>
              <a:t>САЛЫСТЫРМАЛЫ ДЕНСАУЛЫҚ</a:t>
            </a:r>
          </a:p>
          <a:p>
            <a:pPr algn="ctr"/>
            <a:r>
              <a:rPr lang="en-US" sz="2000" b="1" dirty="0" smtClean="0">
                <a:solidFill>
                  <a:schemeClr val="bg1"/>
                </a:solidFill>
                <a:latin typeface="Times New Roman" pitchFamily="18" charset="0"/>
                <a:cs typeface="Times New Roman" pitchFamily="18" charset="0"/>
              </a:rPr>
              <a:t>20%</a:t>
            </a:r>
            <a:endParaRPr lang="ru-RU" sz="2000" b="1" dirty="0">
              <a:solidFill>
                <a:schemeClr val="bg1"/>
              </a:solidFill>
              <a:latin typeface="Times New Roman" pitchFamily="18" charset="0"/>
              <a:cs typeface="Times New Roman" pitchFamily="18" charset="0"/>
            </a:endParaRPr>
          </a:p>
        </p:txBody>
      </p:sp>
      <p:sp>
        <p:nvSpPr>
          <p:cNvPr id="19" name="Стрелка вниз 18"/>
          <p:cNvSpPr/>
          <p:nvPr/>
        </p:nvSpPr>
        <p:spPr>
          <a:xfrm>
            <a:off x="395536" y="476672"/>
            <a:ext cx="144016" cy="4896544"/>
          </a:xfrm>
          <a:prstGeom prst="downArrow">
            <a:avLst>
              <a:gd name="adj1" fmla="val 50000"/>
              <a:gd name="adj2" fmla="val 13939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1" name="Стрелка влево 20"/>
          <p:cNvSpPr/>
          <p:nvPr/>
        </p:nvSpPr>
        <p:spPr>
          <a:xfrm>
            <a:off x="755576" y="332656"/>
            <a:ext cx="1872208" cy="396044"/>
          </a:xfrm>
          <a:prstGeom prst="leftArrow">
            <a:avLst>
              <a:gd name="adj1" fmla="val 50000"/>
              <a:gd name="adj2" fmla="val 160423"/>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t>20%</a:t>
            </a:r>
            <a:endParaRPr lang="ru-RU" sz="2000" b="1" dirty="0"/>
          </a:p>
        </p:txBody>
      </p:sp>
      <p:sp>
        <p:nvSpPr>
          <p:cNvPr id="22" name="Стрелка влево 21"/>
          <p:cNvSpPr/>
          <p:nvPr/>
        </p:nvSpPr>
        <p:spPr>
          <a:xfrm>
            <a:off x="2555776" y="5949280"/>
            <a:ext cx="648072" cy="216024"/>
          </a:xfrm>
          <a:prstGeom prst="leftArrow">
            <a:avLst>
              <a:gd name="adj1" fmla="val 50000"/>
              <a:gd name="adj2" fmla="val 88283"/>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23" name="Стрелка вправо 22"/>
          <p:cNvSpPr/>
          <p:nvPr/>
        </p:nvSpPr>
        <p:spPr>
          <a:xfrm>
            <a:off x="8388424" y="4149080"/>
            <a:ext cx="432048" cy="216024"/>
          </a:xfrm>
          <a:prstGeom prst="rightArrow">
            <a:avLst>
              <a:gd name="adj1" fmla="val 35277"/>
              <a:gd name="adj2" fmla="val 79446"/>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4" name="Стрелка вверх 23"/>
          <p:cNvSpPr/>
          <p:nvPr/>
        </p:nvSpPr>
        <p:spPr>
          <a:xfrm>
            <a:off x="8604448" y="476672"/>
            <a:ext cx="216024" cy="3600400"/>
          </a:xfrm>
          <a:prstGeom prst="upArrow">
            <a:avLst>
              <a:gd name="adj1" fmla="val 50000"/>
              <a:gd name="adj2" fmla="val 92369"/>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5" name="Стрелка влево 24"/>
          <p:cNvSpPr/>
          <p:nvPr/>
        </p:nvSpPr>
        <p:spPr>
          <a:xfrm>
            <a:off x="6948264" y="332656"/>
            <a:ext cx="1584176" cy="396044"/>
          </a:xfrm>
          <a:prstGeom prst="leftArrow">
            <a:avLst>
              <a:gd name="adj1" fmla="val 50000"/>
              <a:gd name="adj2" fmla="val 111043"/>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6" name="Выгнутая влево стрелка 25"/>
          <p:cNvSpPr/>
          <p:nvPr/>
        </p:nvSpPr>
        <p:spPr>
          <a:xfrm>
            <a:off x="2771800" y="404664"/>
            <a:ext cx="576064" cy="648072"/>
          </a:xfrm>
          <a:prstGeom prst="curvedRightArrow">
            <a:avLst>
              <a:gd name="adj1" fmla="val 25000"/>
              <a:gd name="adj2" fmla="val 50000"/>
              <a:gd name="adj3" fmla="val 46308"/>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solidFill>
                <a:schemeClr val="tx1"/>
              </a:solidFill>
            </a:endParaRPr>
          </a:p>
        </p:txBody>
      </p:sp>
      <p:sp>
        <p:nvSpPr>
          <p:cNvPr id="27" name="Выгнутая вправо стрелка 26"/>
          <p:cNvSpPr/>
          <p:nvPr/>
        </p:nvSpPr>
        <p:spPr>
          <a:xfrm>
            <a:off x="6228184" y="404664"/>
            <a:ext cx="720080" cy="648072"/>
          </a:xfrm>
          <a:prstGeom prst="curvedLeftArrow">
            <a:avLst>
              <a:gd name="adj1" fmla="val 25000"/>
              <a:gd name="adj2" fmla="val 50000"/>
              <a:gd name="adj3" fmla="val 4484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solidFill>
                <a:schemeClr val="tx1"/>
              </a:solidFill>
            </a:endParaRPr>
          </a:p>
        </p:txBody>
      </p:sp>
      <p:sp>
        <p:nvSpPr>
          <p:cNvPr id="28" name="Стрелка вниз 27"/>
          <p:cNvSpPr/>
          <p:nvPr/>
        </p:nvSpPr>
        <p:spPr>
          <a:xfrm>
            <a:off x="4644008" y="-60381"/>
            <a:ext cx="360040" cy="259499"/>
          </a:xfrm>
          <a:prstGeom prst="downArrow">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29" name="Стрелка вниз 28"/>
          <p:cNvSpPr/>
          <p:nvPr/>
        </p:nvSpPr>
        <p:spPr>
          <a:xfrm>
            <a:off x="4716015" y="3501008"/>
            <a:ext cx="278397" cy="389655"/>
          </a:xfrm>
          <a:prstGeom prst="downArrow">
            <a:avLst>
              <a:gd name="adj1" fmla="val 50000"/>
              <a:gd name="adj2" fmla="val 58282"/>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7504" y="116632"/>
            <a:ext cx="8928992" cy="6552728"/>
          </a:xfrm>
        </p:spPr>
        <p:txBody>
          <a:bodyPr>
            <a:normAutofit/>
          </a:bodyPr>
          <a:lstStyle/>
          <a:p>
            <a:pPr algn="ctr">
              <a:buNone/>
            </a:pPr>
            <a:r>
              <a:rPr lang="kk-KZ" sz="5400" b="1" dirty="0" smtClean="0">
                <a:solidFill>
                  <a:srgbClr val="FF0000"/>
                </a:solidFill>
                <a:latin typeface="Monotype Corsiva" pitchFamily="66" charset="0"/>
                <a:cs typeface="Times New Roman" pitchFamily="18" charset="0"/>
              </a:rPr>
              <a:t>Жеке бас денсаулы</a:t>
            </a:r>
            <a:r>
              <a:rPr lang="kk-KZ" sz="5400" b="1" i="1" dirty="0" smtClean="0">
                <a:solidFill>
                  <a:srgbClr val="FF0000"/>
                </a:solidFill>
                <a:latin typeface="Monotype Corsiva" pitchFamily="66" charset="0"/>
                <a:cs typeface="Times New Roman" pitchFamily="18" charset="0"/>
              </a:rPr>
              <a:t>ғ</a:t>
            </a:r>
            <a:r>
              <a:rPr lang="kk-KZ" sz="5400" b="1" dirty="0" smtClean="0">
                <a:solidFill>
                  <a:srgbClr val="FF0000"/>
                </a:solidFill>
                <a:latin typeface="Monotype Corsiva" pitchFamily="66" charset="0"/>
                <a:cs typeface="Times New Roman" pitchFamily="18" charset="0"/>
              </a:rPr>
              <a:t>ы дегеніміз </a:t>
            </a:r>
            <a:r>
              <a:rPr lang="kk-KZ" sz="3600" dirty="0" smtClean="0">
                <a:solidFill>
                  <a:schemeClr val="bg1"/>
                </a:solidFill>
                <a:latin typeface="Times New Roman" pitchFamily="18" charset="0"/>
                <a:cs typeface="Times New Roman" pitchFamily="18" charset="0"/>
              </a:rPr>
              <a:t>–</a:t>
            </a:r>
            <a:r>
              <a:rPr lang="kk-KZ" sz="3600" dirty="0" smtClean="0">
                <a:latin typeface="Times New Roman" pitchFamily="18" charset="0"/>
                <a:cs typeface="Times New Roman" pitchFamily="18" charset="0"/>
              </a:rPr>
              <a:t> </a:t>
            </a:r>
            <a:r>
              <a:rPr lang="kk-KZ" sz="4000" b="1" i="1" dirty="0" smtClean="0">
                <a:solidFill>
                  <a:schemeClr val="bg1"/>
                </a:solidFill>
                <a:latin typeface="Times New Roman" pitchFamily="18" charset="0"/>
                <a:cs typeface="Times New Roman" pitchFamily="18" charset="0"/>
              </a:rPr>
              <a:t>сыртқы ортаның кез келген жағдайында ұзақ өмір сүруін, белсенді еңбек етуін қамтамасыз ететін және оның қатерлі факторларына қарсы тұратын адам организміндегі, психикасындағы гомеостатикалық және бейімделу процесстерінің белгілі динамикасы.</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80720"/>
          </a:xfrm>
        </p:spPr>
        <p:txBody>
          <a:bodyPr>
            <a:normAutofit lnSpcReduction="10000"/>
          </a:bodyPr>
          <a:lstStyle/>
          <a:p>
            <a:pPr algn="ctr">
              <a:buClr>
                <a:srgbClr val="FF0000"/>
              </a:buClr>
              <a:buNone/>
            </a:pPr>
            <a:r>
              <a:rPr lang="kk-KZ" sz="3200" dirty="0" smtClean="0">
                <a:latin typeface="Times New Roman" pitchFamily="18" charset="0"/>
                <a:cs typeface="Times New Roman" pitchFamily="18" charset="0"/>
              </a:rPr>
              <a:t>   </a:t>
            </a:r>
            <a:r>
              <a:rPr lang="kk-KZ" sz="3200" b="1" dirty="0" smtClean="0">
                <a:solidFill>
                  <a:schemeClr val="bg1">
                    <a:lumMod val="95000"/>
                    <a:lumOff val="5000"/>
                  </a:schemeClr>
                </a:solidFill>
                <a:latin typeface="Times New Roman" pitchFamily="18" charset="0"/>
                <a:cs typeface="Times New Roman" pitchFamily="18" charset="0"/>
              </a:rPr>
              <a:t> </a:t>
            </a:r>
            <a:r>
              <a:rPr lang="kk-KZ" sz="4200" b="1" i="1" dirty="0" smtClean="0">
                <a:solidFill>
                  <a:srgbClr val="FF0000"/>
                </a:solidFill>
                <a:latin typeface="Times New Roman" pitchFamily="18" charset="0"/>
                <a:cs typeface="Times New Roman" pitchFamily="18" charset="0"/>
              </a:rPr>
              <a:t>Міне, осы негізде денсаулықты  қауіпсіз   қалыпта   сақтай    білуді,   өмір   сүру    салты       мен  әдет-ғұрпын, өмірдегі  алатын  орны мен  дәрежесін, дұрыс тамақтануын, денсаулықты нығайтуға бағытталған іс-әрекетін, оған әсер ететін қатерлі факторларды толық түсіну керек.</a:t>
            </a:r>
            <a:endParaRPr lang="ru-RU" sz="4200" b="1" i="1" dirty="0" smtClean="0">
              <a:solidFill>
                <a:srgbClr val="FF0000"/>
              </a:solidFill>
              <a:latin typeface="Times New Roman" pitchFamily="18" charset="0"/>
              <a:cs typeface="Times New Roman" pitchFamily="18" charset="0"/>
            </a:endParaRPr>
          </a:p>
          <a:p>
            <a:pPr algn="just"/>
            <a:endParaRPr lang="ru-RU" sz="4200" dirty="0" smtClean="0">
              <a:latin typeface="Times New Roman" pitchFamily="18" charset="0"/>
              <a:cs typeface="Times New Roman" pitchFamily="18" charset="0"/>
            </a:endParaRPr>
          </a:p>
          <a:p>
            <a:endParaRPr lang="ru-RU" sz="4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7504" y="188640"/>
            <a:ext cx="8856984" cy="6624736"/>
          </a:xfrm>
        </p:spPr>
        <p:txBody>
          <a:bodyPr/>
          <a:lstStyle/>
          <a:p>
            <a:pPr algn="ctr">
              <a:buNone/>
            </a:pPr>
            <a:r>
              <a:rPr lang="kk-KZ" sz="3600" b="1" dirty="0" smtClean="0">
                <a:solidFill>
                  <a:srgbClr val="FF0000"/>
                </a:solidFill>
                <a:latin typeface="Monotype Corsiva" pitchFamily="66" charset="0"/>
                <a:cs typeface="Times New Roman" pitchFamily="18" charset="0"/>
              </a:rPr>
              <a:t>   </a:t>
            </a:r>
            <a:r>
              <a:rPr lang="kk-KZ" sz="6000" b="1" dirty="0" smtClean="0">
                <a:solidFill>
                  <a:srgbClr val="FF0000"/>
                </a:solidFill>
                <a:latin typeface="Monotype Corsiva" pitchFamily="66" charset="0"/>
                <a:cs typeface="Times New Roman" pitchFamily="18" charset="0"/>
              </a:rPr>
              <a:t>Та</a:t>
            </a:r>
            <a:r>
              <a:rPr lang="kk-KZ" sz="6000" b="1" i="1" dirty="0" smtClean="0">
                <a:solidFill>
                  <a:srgbClr val="FF0000"/>
                </a:solidFill>
                <a:latin typeface="Monotype Corsiva" pitchFamily="66" charset="0"/>
                <a:cs typeface="Times New Roman" pitchFamily="18" charset="0"/>
              </a:rPr>
              <a:t>ғ</a:t>
            </a:r>
            <a:r>
              <a:rPr lang="kk-KZ" sz="6000" b="1" dirty="0" smtClean="0">
                <a:solidFill>
                  <a:srgbClr val="FF0000"/>
                </a:solidFill>
                <a:latin typeface="Monotype Corsiva" pitchFamily="66" charset="0"/>
                <a:cs typeface="Times New Roman" pitchFamily="18" charset="0"/>
              </a:rPr>
              <a:t>амтану дегеніміз </a:t>
            </a:r>
            <a:r>
              <a:rPr lang="kk-KZ" sz="3600" dirty="0" smtClean="0">
                <a:solidFill>
                  <a:schemeClr val="bg1"/>
                </a:solidFill>
                <a:latin typeface="Times New Roman" pitchFamily="18" charset="0"/>
                <a:cs typeface="Times New Roman" pitchFamily="18" charset="0"/>
              </a:rPr>
              <a:t>–</a:t>
            </a:r>
            <a:r>
              <a:rPr lang="kk-KZ" sz="3600" dirty="0" smtClean="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pPr algn="ctr">
              <a:buNone/>
            </a:pPr>
            <a:r>
              <a:rPr lang="kk-KZ" sz="4400" b="1" i="1" dirty="0" smtClean="0">
                <a:solidFill>
                  <a:schemeClr val="bg1"/>
                </a:solidFill>
                <a:latin typeface="Times New Roman" pitchFamily="18" charset="0"/>
                <a:cs typeface="Times New Roman" pitchFamily="18" charset="0"/>
              </a:rPr>
              <a:t>адамның денсаулығын және өмір сүру ұзақтығын жақсарту үшін тағам өндірісін, сапасын, қауіпсіздігін оның қолдану тәртібін қамтамасыз ететін және оның емдік, ауру тудыратын</a:t>
            </a:r>
            <a:r>
              <a:rPr lang="en-US" sz="4400" b="1" i="1" dirty="0" smtClean="0">
                <a:solidFill>
                  <a:schemeClr val="bg1"/>
                </a:solidFill>
                <a:latin typeface="Times New Roman" pitchFamily="18" charset="0"/>
                <a:cs typeface="Times New Roman" pitchFamily="18" charset="0"/>
              </a:rPr>
              <a:t> </a:t>
            </a:r>
            <a:r>
              <a:rPr lang="kk-KZ" sz="4400" b="1" i="1" dirty="0" smtClean="0">
                <a:solidFill>
                  <a:schemeClr val="bg1"/>
                </a:solidFill>
                <a:latin typeface="Times New Roman" pitchFamily="18" charset="0"/>
                <a:cs typeface="Times New Roman" pitchFamily="18" charset="0"/>
              </a:rPr>
              <a:t>қасиеттерін зерттейтін білімдер жүйесі.</a:t>
            </a:r>
            <a:endParaRPr lang="ru-RU" sz="4400" b="1" i="1" dirty="0" smtClean="0">
              <a:solidFill>
                <a:schemeClr val="bg1"/>
              </a:solidFill>
              <a:latin typeface="Times New Roman" pitchFamily="18" charset="0"/>
              <a:cs typeface="Times New Roman" pitchFamily="18" charset="0"/>
            </a:endParaRPr>
          </a:p>
          <a:p>
            <a:endParaRPr lang="ru-RU" sz="44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7504" y="116632"/>
            <a:ext cx="8892480" cy="6624736"/>
          </a:xfrm>
        </p:spPr>
        <p:txBody>
          <a:bodyPr>
            <a:normAutofit fontScale="92500"/>
          </a:bodyPr>
          <a:lstStyle/>
          <a:p>
            <a:pPr algn="just">
              <a:buNone/>
            </a:pPr>
            <a:r>
              <a:rPr lang="kk-KZ" sz="3200" dirty="0" smtClean="0">
                <a:latin typeface="Times New Roman" pitchFamily="18" charset="0"/>
                <a:cs typeface="Times New Roman" pitchFamily="18" charset="0"/>
              </a:rPr>
              <a:t>         </a:t>
            </a:r>
          </a:p>
          <a:p>
            <a:pPr algn="just">
              <a:buNone/>
            </a:pPr>
            <a:r>
              <a:rPr lang="kk-KZ" sz="3200" dirty="0">
                <a:solidFill>
                  <a:schemeClr val="bg1">
                    <a:lumMod val="95000"/>
                    <a:lumOff val="5000"/>
                  </a:schemeClr>
                </a:solidFill>
                <a:latin typeface="Times New Roman" pitchFamily="18" charset="0"/>
                <a:cs typeface="Times New Roman" pitchFamily="18" charset="0"/>
              </a:rPr>
              <a:t> </a:t>
            </a:r>
            <a:r>
              <a:rPr lang="kk-KZ" sz="3200" dirty="0" smtClean="0">
                <a:solidFill>
                  <a:schemeClr val="bg1">
                    <a:lumMod val="95000"/>
                    <a:lumOff val="5000"/>
                  </a:schemeClr>
                </a:solidFill>
                <a:latin typeface="Times New Roman" pitchFamily="18" charset="0"/>
                <a:cs typeface="Times New Roman" pitchFamily="18" charset="0"/>
              </a:rPr>
              <a:t>  </a:t>
            </a:r>
            <a:r>
              <a:rPr lang="kk-KZ" sz="4400" dirty="0" smtClean="0">
                <a:solidFill>
                  <a:schemeClr val="bg1">
                    <a:lumMod val="95000"/>
                    <a:lumOff val="5000"/>
                  </a:schemeClr>
                </a:solidFill>
                <a:latin typeface="Times New Roman" pitchFamily="18" charset="0"/>
                <a:cs typeface="Times New Roman" pitchFamily="18" charset="0"/>
              </a:rPr>
              <a:t>Денсаулықты бұзатын,  ауру  алды күйін дамытып, ауруға әкелетін </a:t>
            </a:r>
            <a:r>
              <a:rPr lang="kk-KZ" sz="4400" b="1" dirty="0" smtClean="0">
                <a:solidFill>
                  <a:srgbClr val="FF0000"/>
                </a:solidFill>
                <a:latin typeface="Times New Roman" pitchFamily="18" charset="0"/>
                <a:cs typeface="Times New Roman" pitchFamily="18" charset="0"/>
              </a:rPr>
              <a:t>қатерлі факторлар дегеніміз</a:t>
            </a:r>
            <a:r>
              <a:rPr lang="kk-KZ" sz="4400" b="1" dirty="0" smtClean="0">
                <a:latin typeface="Times New Roman" pitchFamily="18" charset="0"/>
                <a:cs typeface="Times New Roman" pitchFamily="18" charset="0"/>
              </a:rPr>
              <a:t> </a:t>
            </a:r>
            <a:r>
              <a:rPr lang="kk-KZ" sz="4400" dirty="0" smtClean="0">
                <a:solidFill>
                  <a:schemeClr val="bg1">
                    <a:lumMod val="95000"/>
                    <a:lumOff val="5000"/>
                  </a:schemeClr>
                </a:solidFill>
                <a:latin typeface="Times New Roman" pitchFamily="18" charset="0"/>
                <a:cs typeface="Times New Roman" pitchFamily="18" charset="0"/>
              </a:rPr>
              <a:t>– тамақтану тәртібінің бұзылу </a:t>
            </a:r>
            <a:r>
              <a:rPr lang="en-US" sz="4400" dirty="0" smtClean="0">
                <a:solidFill>
                  <a:schemeClr val="bg1">
                    <a:lumMod val="95000"/>
                    <a:lumOff val="5000"/>
                  </a:schemeClr>
                </a:solidFill>
                <a:latin typeface="Times New Roman" pitchFamily="18" charset="0"/>
                <a:cs typeface="Times New Roman" pitchFamily="18" charset="0"/>
              </a:rPr>
              <a:t> </a:t>
            </a:r>
            <a:r>
              <a:rPr lang="kk-KZ" sz="4400" dirty="0" smtClean="0">
                <a:solidFill>
                  <a:schemeClr val="bg1">
                    <a:lumMod val="95000"/>
                    <a:lumOff val="5000"/>
                  </a:schemeClr>
                </a:solidFill>
                <a:latin typeface="Times New Roman" pitchFamily="18" charset="0"/>
                <a:cs typeface="Times New Roman" pitchFamily="18" charset="0"/>
              </a:rPr>
              <a:t> нәтижесінде ішкі және сыртқы орта қарым-қатынастары мен жалпы адами тәртіп ерекшеліктерінің өзгеруі салдарынан қолайсыз нәтижеге әкелетін себептер. </a:t>
            </a:r>
            <a:endParaRPr lang="ru-RU" sz="4400" dirty="0">
              <a:solidFill>
                <a:schemeClr val="bg1">
                  <a:lumMod val="95000"/>
                  <a:lumOff val="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20082"/>
            <a:ext cx="8856984" cy="6984776"/>
          </a:xfrm>
        </p:spPr>
        <p:txBody>
          <a:bodyPr>
            <a:normAutofit fontScale="85000" lnSpcReduction="10000"/>
          </a:bodyPr>
          <a:lstStyle/>
          <a:p>
            <a:pPr marL="571500" indent="-571500" algn="ctr">
              <a:buNone/>
            </a:pPr>
            <a:r>
              <a:rPr lang="kk-KZ" sz="4200" b="1" dirty="0" smtClean="0">
                <a:solidFill>
                  <a:srgbClr val="FF0000"/>
                </a:solidFill>
                <a:latin typeface="Times New Roman" pitchFamily="18" charset="0"/>
                <a:cs typeface="Times New Roman" pitchFamily="18" charset="0"/>
              </a:rPr>
              <a:t>Салауатты өмір салтын қалыптастыру және дұрыс тамақтану арқылы ауруды тудыратын күйзеліс кезеңдерінінің алдын алу</a:t>
            </a:r>
          </a:p>
          <a:p>
            <a:pPr marL="571500" indent="-571500" algn="just">
              <a:buNone/>
            </a:pPr>
            <a:r>
              <a:rPr lang="en-US" sz="3300" dirty="0" smtClean="0">
                <a:solidFill>
                  <a:schemeClr val="bg1">
                    <a:lumMod val="95000"/>
                    <a:lumOff val="5000"/>
                  </a:schemeClr>
                </a:solidFill>
                <a:latin typeface="Times New Roman" pitchFamily="18" charset="0"/>
                <a:cs typeface="Times New Roman" pitchFamily="18" charset="0"/>
              </a:rPr>
              <a:t>I</a:t>
            </a:r>
            <a:r>
              <a:rPr lang="en-US" sz="3300" dirty="0" smtClean="0">
                <a:solidFill>
                  <a:schemeClr val="bg1"/>
                </a:solidFill>
                <a:latin typeface="Times New Roman" pitchFamily="18" charset="0"/>
                <a:cs typeface="Times New Roman" pitchFamily="18" charset="0"/>
              </a:rPr>
              <a:t>.</a:t>
            </a:r>
            <a:r>
              <a:rPr lang="en-US" sz="3300" dirty="0" smtClean="0">
                <a:latin typeface="Times New Roman" pitchFamily="18" charset="0"/>
                <a:cs typeface="Times New Roman" pitchFamily="18" charset="0"/>
              </a:rPr>
              <a:t> </a:t>
            </a:r>
            <a:r>
              <a:rPr lang="kk-KZ" sz="3300" dirty="0">
                <a:latin typeface="Times New Roman" pitchFamily="18" charset="0"/>
                <a:cs typeface="Times New Roman" pitchFamily="18" charset="0"/>
              </a:rPr>
              <a:t> </a:t>
            </a:r>
            <a:r>
              <a:rPr lang="kk-KZ" sz="3300" dirty="0" smtClean="0">
                <a:solidFill>
                  <a:schemeClr val="bg1">
                    <a:lumMod val="95000"/>
                    <a:lumOff val="5000"/>
                  </a:schemeClr>
                </a:solidFill>
                <a:latin typeface="Times New Roman" pitchFamily="18" charset="0"/>
                <a:cs typeface="Times New Roman" pitchFamily="18" charset="0"/>
              </a:rPr>
              <a:t>Құрсақ ішіндегі ұрықтың дамуындағы өзгерістердің алдын алу</a:t>
            </a:r>
          </a:p>
          <a:p>
            <a:pPr marL="571500" indent="-571500" algn="just">
              <a:buClr>
                <a:srgbClr val="FF0000"/>
              </a:buClr>
              <a:buFont typeface="Wingdings" pitchFamily="2" charset="2"/>
              <a:buChar char="ü"/>
            </a:pPr>
            <a:r>
              <a:rPr lang="kk-KZ" sz="3300" b="1" dirty="0" smtClean="0">
                <a:solidFill>
                  <a:srgbClr val="FF0000"/>
                </a:solidFill>
                <a:latin typeface="Times New Roman" pitchFamily="18" charset="0"/>
                <a:cs typeface="Times New Roman" pitchFamily="18" charset="0"/>
              </a:rPr>
              <a:t>Бірінші күйзеліс</a:t>
            </a:r>
            <a:r>
              <a:rPr lang="kk-KZ" sz="3300" dirty="0" smtClean="0">
                <a:solidFill>
                  <a:srgbClr val="FF0000"/>
                </a:solidFill>
                <a:latin typeface="Times New Roman" pitchFamily="18" charset="0"/>
                <a:cs typeface="Times New Roman" pitchFamily="18" charset="0"/>
              </a:rPr>
              <a:t> </a:t>
            </a:r>
            <a:r>
              <a:rPr lang="kk-KZ" sz="3300" b="1" dirty="0" smtClean="0">
                <a:solidFill>
                  <a:srgbClr val="FF0000"/>
                </a:solidFill>
                <a:latin typeface="Times New Roman" pitchFamily="18" charset="0"/>
                <a:cs typeface="Times New Roman" pitchFamily="18" charset="0"/>
              </a:rPr>
              <a:t>сатысы</a:t>
            </a:r>
            <a:r>
              <a:rPr lang="kk-KZ" sz="3300" dirty="0" smtClean="0">
                <a:solidFill>
                  <a:schemeClr val="bg1"/>
                </a:solidFill>
                <a:latin typeface="Times New Roman" pitchFamily="18" charset="0"/>
                <a:cs typeface="Times New Roman" pitchFamily="18" charset="0"/>
              </a:rPr>
              <a:t>: бірінші аптадағы ұрықтың дамуы (имплантация)</a:t>
            </a:r>
            <a:endParaRPr lang="en-US" sz="3300" dirty="0" smtClean="0">
              <a:solidFill>
                <a:schemeClr val="bg1"/>
              </a:solidFill>
              <a:latin typeface="Times New Roman" pitchFamily="18" charset="0"/>
              <a:cs typeface="Times New Roman" pitchFamily="18" charset="0"/>
            </a:endParaRPr>
          </a:p>
          <a:p>
            <a:pPr marL="571500" indent="-571500" algn="just">
              <a:buClr>
                <a:srgbClr val="FF0000"/>
              </a:buClr>
              <a:buFont typeface="Wingdings" pitchFamily="2" charset="2"/>
              <a:buChar char="ü"/>
            </a:pPr>
            <a:r>
              <a:rPr lang="kk-KZ" sz="3300" b="1" dirty="0" smtClean="0">
                <a:solidFill>
                  <a:srgbClr val="FF0000"/>
                </a:solidFill>
                <a:latin typeface="Times New Roman" pitchFamily="18" charset="0"/>
                <a:cs typeface="Times New Roman" pitchFamily="18" charset="0"/>
              </a:rPr>
              <a:t>Екінші күйзеліс сатысы</a:t>
            </a:r>
            <a:r>
              <a:rPr lang="kk-KZ" sz="3300" dirty="0" smtClean="0">
                <a:solidFill>
                  <a:schemeClr val="bg1"/>
                </a:solidFill>
                <a:latin typeface="Times New Roman" pitchFamily="18" charset="0"/>
                <a:cs typeface="Times New Roman" pitchFamily="18" charset="0"/>
              </a:rPr>
              <a:t>: 3-12 апта (плацентация)</a:t>
            </a:r>
            <a:endParaRPr lang="en-US" sz="3300" dirty="0" smtClean="0">
              <a:solidFill>
                <a:schemeClr val="bg1"/>
              </a:solidFill>
              <a:latin typeface="Times New Roman" pitchFamily="18" charset="0"/>
              <a:cs typeface="Times New Roman" pitchFamily="18" charset="0"/>
            </a:endParaRPr>
          </a:p>
          <a:p>
            <a:pPr marL="571500" indent="-571500" algn="just">
              <a:buClr>
                <a:srgbClr val="FF0000"/>
              </a:buClr>
              <a:buFont typeface="Wingdings" pitchFamily="2" charset="2"/>
              <a:buChar char="ü"/>
            </a:pPr>
            <a:r>
              <a:rPr lang="kk-KZ" sz="3300" b="1" dirty="0" smtClean="0">
                <a:solidFill>
                  <a:srgbClr val="FF0000"/>
                </a:solidFill>
                <a:latin typeface="Times New Roman" pitchFamily="18" charset="0"/>
                <a:cs typeface="Times New Roman" pitchFamily="18" charset="0"/>
              </a:rPr>
              <a:t>Үшінші күйзеліс сатысы</a:t>
            </a:r>
            <a:r>
              <a:rPr lang="kk-KZ" sz="3300" dirty="0" smtClean="0">
                <a:solidFill>
                  <a:schemeClr val="bg1"/>
                </a:solidFill>
                <a:latin typeface="Times New Roman" pitchFamily="18" charset="0"/>
                <a:cs typeface="Times New Roman" pitchFamily="18" charset="0"/>
              </a:rPr>
              <a:t>: баланың туылуы (туу стресі)</a:t>
            </a:r>
            <a:endParaRPr lang="kk-KZ" sz="3300" dirty="0" smtClean="0">
              <a:latin typeface="Times New Roman" pitchFamily="18" charset="0"/>
              <a:cs typeface="Times New Roman" pitchFamily="18" charset="0"/>
            </a:endParaRPr>
          </a:p>
          <a:p>
            <a:pPr marL="571500" indent="-571500" algn="just">
              <a:buNone/>
            </a:pPr>
            <a:r>
              <a:rPr lang="en-US" sz="3300" dirty="0" smtClean="0">
                <a:solidFill>
                  <a:schemeClr val="bg1"/>
                </a:solidFill>
                <a:latin typeface="Times New Roman" pitchFamily="18" charset="0"/>
                <a:cs typeface="Times New Roman" pitchFamily="18" charset="0"/>
              </a:rPr>
              <a:t>II. </a:t>
            </a:r>
            <a:r>
              <a:rPr lang="kk-KZ" sz="3300" dirty="0" smtClean="0">
                <a:solidFill>
                  <a:schemeClr val="bg1"/>
                </a:solidFill>
                <a:latin typeface="Times New Roman" pitchFamily="18" charset="0"/>
                <a:cs typeface="Times New Roman" pitchFamily="18" charset="0"/>
              </a:rPr>
              <a:t> Туғаннан кейінгі кезеңдегі балалар организміндегі өзгерістердің алдын алу</a:t>
            </a:r>
            <a:endParaRPr lang="en-US" sz="3300" dirty="0" smtClean="0">
              <a:solidFill>
                <a:schemeClr val="bg1"/>
              </a:solidFill>
              <a:latin typeface="Times New Roman" pitchFamily="18" charset="0"/>
              <a:cs typeface="Times New Roman" pitchFamily="18" charset="0"/>
            </a:endParaRPr>
          </a:p>
          <a:p>
            <a:pPr marL="457200" indent="-457200" algn="just">
              <a:buClr>
                <a:srgbClr val="FF0000"/>
              </a:buClr>
              <a:buFont typeface="Wingdings" pitchFamily="2" charset="2"/>
              <a:buChar char="ü"/>
            </a:pPr>
            <a:r>
              <a:rPr lang="kk-KZ" sz="3300" b="1" dirty="0" smtClean="0">
                <a:solidFill>
                  <a:srgbClr val="FF0000"/>
                </a:solidFill>
                <a:latin typeface="Times New Roman" pitchFamily="18" charset="0"/>
                <a:cs typeface="Times New Roman" pitchFamily="18" charset="0"/>
              </a:rPr>
              <a:t> Төртінші күйзеліс сатысы</a:t>
            </a:r>
            <a:r>
              <a:rPr lang="kk-KZ" sz="3300" dirty="0" smtClean="0">
                <a:solidFill>
                  <a:schemeClr val="bg1"/>
                </a:solidFill>
                <a:latin typeface="Times New Roman" pitchFamily="18" charset="0"/>
                <a:cs typeface="Times New Roman" pitchFamily="18" charset="0"/>
              </a:rPr>
              <a:t>: туылғаннан бастап </a:t>
            </a:r>
          </a:p>
          <a:p>
            <a:pPr marL="571500" indent="-571500" algn="just">
              <a:buClr>
                <a:srgbClr val="FF0000"/>
              </a:buClr>
              <a:buNone/>
            </a:pPr>
            <a:r>
              <a:rPr lang="kk-KZ" sz="3300" dirty="0" smtClean="0">
                <a:solidFill>
                  <a:schemeClr val="bg1"/>
                </a:solidFill>
                <a:latin typeface="Times New Roman" pitchFamily="18" charset="0"/>
                <a:cs typeface="Times New Roman" pitchFamily="18" charset="0"/>
              </a:rPr>
              <a:t>       2 жасқа дейін (тамақтану тәртібінің өзгеруі).</a:t>
            </a:r>
          </a:p>
          <a:p>
            <a:pPr marL="571500" indent="-571500"/>
            <a:endParaRPr lang="kk-KZ" dirty="0" smtClean="0"/>
          </a:p>
          <a:p>
            <a:endParaRPr lang="kk-KZ"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628</TotalTime>
  <Words>935</Words>
  <Application>Microsoft Office PowerPoint</Application>
  <PresentationFormat>Экран (4:3)</PresentationFormat>
  <Paragraphs>87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Яркая</vt:lpstr>
      <vt:lpstr>Салауатты өмір салты мен дұрыс тамақтанудың ғылыми негіздері</vt:lpstr>
      <vt:lpstr>Презентация PowerPoint</vt:lpstr>
      <vt:lpstr>Профилактикалық медицина логикасы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Ауру алды өзгерістер механизмдері</vt:lpstr>
      <vt:lpstr>Қазақстанның Солтүстік өңіріңдегі тамақтанудағы  кризис  немен сипатталады?</vt:lpstr>
      <vt:lpstr>Презентация PowerPoint</vt:lpstr>
      <vt:lpstr>Ұсыныстар</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Профилактикалық медицина логикасы</dc:title>
  <dc:creator>User</dc:creator>
  <cp:lastModifiedBy>ww</cp:lastModifiedBy>
  <cp:revision>31</cp:revision>
  <dcterms:created xsi:type="dcterms:W3CDTF">2011-10-06T10:45:38Z</dcterms:created>
  <dcterms:modified xsi:type="dcterms:W3CDTF">2011-10-12T02:38:21Z</dcterms:modified>
</cp:coreProperties>
</file>