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D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85;&#1082;&#1077;&#1090;&#1080;&#1088;&#1086;&#1074;&#1072;&#1085;&#1080;&#1103;%20&#1072;&#1073;&#1080;&#1090;&#1091;&#1088;&#1080;&#1077;&#1085;&#1090;&#1086;&#1074;%202011&#1075;\&#1048;&#1090;&#1086;&#1075;&#1080;%20&#1072;&#1085;&#1082;&#1077;&#1090;&#1080;&#1088;&#1086;&#1074;&#1072;&#1085;&#1080;&#1103;%20&#1040;&#1073;&#1080;&#1090;&#1091;&#1088;&#1080;&#1077;&#1085;&#1090;&#1086;&#1074;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>
                <c:manualLayout>
                  <c:x val="2.3611111111111124E-2"/>
                  <c:y val="-1.5023440115424183E-2"/>
                </c:manualLayout>
              </c:layout>
              <c:showVal val="1"/>
            </c:dLbl>
            <c:showVal val="1"/>
          </c:dLbls>
          <c:cat>
            <c:strRef>
              <c:f>Лист1!$B$6:$G$6</c:f>
              <c:strCache>
                <c:ptCount val="6"/>
                <c:pt idx="0">
                  <c:v>Общая медицина</c:v>
                </c:pt>
                <c:pt idx="1">
                  <c:v>Стоматология</c:v>
                </c:pt>
                <c:pt idx="2">
                  <c:v>Фармация</c:v>
                </c:pt>
                <c:pt idx="3">
                  <c:v>Общественное здравоохранение</c:v>
                </c:pt>
                <c:pt idx="4">
                  <c:v>Сестринское дело</c:v>
                </c:pt>
                <c:pt idx="5">
                  <c:v>Медико-профилактическое дело</c:v>
                </c:pt>
              </c:strCache>
            </c:strRef>
          </c:cat>
          <c:val>
            <c:numRef>
              <c:f>Лист1!$B$7:$G$7</c:f>
              <c:numCache>
                <c:formatCode>0.0%</c:formatCode>
                <c:ptCount val="6"/>
                <c:pt idx="0">
                  <c:v>0.77380000000000004</c:v>
                </c:pt>
                <c:pt idx="1">
                  <c:v>7.5000000000000039E-2</c:v>
                </c:pt>
                <c:pt idx="2">
                  <c:v>7.0300000000000043E-2</c:v>
                </c:pt>
                <c:pt idx="3">
                  <c:v>3.5000000000000024E-2</c:v>
                </c:pt>
                <c:pt idx="4">
                  <c:v>3.0100000000000012E-2</c:v>
                </c:pt>
                <c:pt idx="5">
                  <c:v>9.900000000000006E-3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1.5277777777777782E-2"/>
                  <c:y val="-1.0015626743616121E-2"/>
                </c:manualLayout>
              </c:layout>
              <c:showVal val="1"/>
            </c:dLbl>
            <c:showVal val="1"/>
          </c:dLbls>
          <c:cat>
            <c:strRef>
              <c:f>Лист1!$B$6:$G$6</c:f>
              <c:strCache>
                <c:ptCount val="6"/>
                <c:pt idx="0">
                  <c:v>Общая медицина</c:v>
                </c:pt>
                <c:pt idx="1">
                  <c:v>Стоматология</c:v>
                </c:pt>
                <c:pt idx="2">
                  <c:v>Фармация</c:v>
                </c:pt>
                <c:pt idx="3">
                  <c:v>Общественное здравоохранение</c:v>
                </c:pt>
                <c:pt idx="4">
                  <c:v>Сестринское дело</c:v>
                </c:pt>
                <c:pt idx="5">
                  <c:v>Медико-профилактическое дело</c:v>
                </c:pt>
              </c:strCache>
            </c:strRef>
          </c:cat>
          <c:val>
            <c:numRef>
              <c:f>Лист1!$B$8:$G$8</c:f>
              <c:numCache>
                <c:formatCode>0.0%</c:formatCode>
                <c:ptCount val="6"/>
                <c:pt idx="0">
                  <c:v>0.71430000000000005</c:v>
                </c:pt>
                <c:pt idx="1">
                  <c:v>0.11219999999999999</c:v>
                </c:pt>
                <c:pt idx="2">
                  <c:v>9.1800000000000048E-2</c:v>
                </c:pt>
                <c:pt idx="3">
                  <c:v>4.0800000000000024E-2</c:v>
                </c:pt>
                <c:pt idx="4">
                  <c:v>4.0800000000000024E-2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-2.7777777777777562E-3"/>
                  <c:y val="-2.7542973544944359E-2"/>
                </c:manualLayout>
              </c:layout>
              <c:showVal val="1"/>
            </c:dLbl>
            <c:showVal val="1"/>
          </c:dLbls>
          <c:cat>
            <c:strRef>
              <c:f>Лист1!$B$6:$G$6</c:f>
              <c:strCache>
                <c:ptCount val="6"/>
                <c:pt idx="0">
                  <c:v>Общая медицина</c:v>
                </c:pt>
                <c:pt idx="1">
                  <c:v>Стоматология</c:v>
                </c:pt>
                <c:pt idx="2">
                  <c:v>Фармация</c:v>
                </c:pt>
                <c:pt idx="3">
                  <c:v>Общественное здравоохранение</c:v>
                </c:pt>
                <c:pt idx="4">
                  <c:v>Сестринское дело</c:v>
                </c:pt>
                <c:pt idx="5">
                  <c:v>Медико-профилактическое дело</c:v>
                </c:pt>
              </c:strCache>
            </c:strRef>
          </c:cat>
          <c:val>
            <c:numRef>
              <c:f>Лист1!$B$9:$G$9</c:f>
              <c:numCache>
                <c:formatCode>0.0%</c:formatCode>
                <c:ptCount val="6"/>
                <c:pt idx="0">
                  <c:v>0.83170000000000033</c:v>
                </c:pt>
                <c:pt idx="1">
                  <c:v>3.9600000000000024E-2</c:v>
                </c:pt>
                <c:pt idx="2">
                  <c:v>4.950000000000003E-2</c:v>
                </c:pt>
                <c:pt idx="3">
                  <c:v>2.9700000000000011E-2</c:v>
                </c:pt>
                <c:pt idx="4">
                  <c:v>1.9800000000000012E-2</c:v>
                </c:pt>
                <c:pt idx="5">
                  <c:v>9.900000000000006E-3</c:v>
                </c:pt>
              </c:numCache>
            </c:numRef>
          </c:val>
        </c:ser>
        <c:dLbls>
          <c:showVal val="1"/>
        </c:dLbls>
        <c:shape val="box"/>
        <c:axId val="35021952"/>
        <c:axId val="35023488"/>
        <c:axId val="0"/>
      </c:bar3DChart>
      <c:catAx>
        <c:axId val="35021952"/>
        <c:scaling>
          <c:orientation val="minMax"/>
        </c:scaling>
        <c:axPos val="l"/>
        <c:majorTickMark val="none"/>
        <c:tickLblPos val="nextTo"/>
        <c:crossAx val="35023488"/>
        <c:crosses val="autoZero"/>
        <c:auto val="1"/>
        <c:lblAlgn val="ctr"/>
        <c:lblOffset val="100"/>
      </c:catAx>
      <c:valAx>
        <c:axId val="35023488"/>
        <c:scaling>
          <c:orientation val="minMax"/>
        </c:scaling>
        <c:delete val="1"/>
        <c:axPos val="b"/>
        <c:numFmt formatCode="0.0%" sourceLinked="1"/>
        <c:tickLblPos val="nextTo"/>
        <c:crossAx val="3502195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Лист1!$A$60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>
                <c:manualLayout>
                  <c:x val="-1.6666666666666666E-2"/>
                  <c:y val="-3.6070776625325256E-2"/>
                </c:manualLayout>
              </c:layout>
              <c:showVal val="1"/>
            </c:dLbl>
            <c:dLbl>
              <c:idx val="1"/>
              <c:layout>
                <c:manualLayout>
                  <c:x val="-6.9444444444443938E-3"/>
                  <c:y val="-2.8341324491326987E-2"/>
                </c:manualLayout>
              </c:layout>
              <c:showVal val="1"/>
            </c:dLbl>
            <c:dLbl>
              <c:idx val="2"/>
              <c:layout>
                <c:manualLayout>
                  <c:x val="-1.3888888888888888E-2"/>
                  <c:y val="-3.3494292580659168E-2"/>
                </c:manualLayout>
              </c:layout>
              <c:showVal val="1"/>
            </c:dLbl>
            <c:showVal val="1"/>
          </c:dLbls>
          <c:cat>
            <c:strRef>
              <c:f>Лист1!$B$59:$D$59</c:f>
              <c:strCache>
                <c:ptCount val="3"/>
                <c:pt idx="0">
                  <c:v>Да, там есть вся необходимая информация </c:v>
                </c:pt>
                <c:pt idx="1">
                  <c:v>Да, но там не полностью размещена информация о КазНМУ</c:v>
                </c:pt>
                <c:pt idx="2">
                  <c:v>Нет, даже не знаю про этот сайт</c:v>
                </c:pt>
              </c:strCache>
            </c:strRef>
          </c:cat>
          <c:val>
            <c:numRef>
              <c:f>Лист1!$B$60:$D$60</c:f>
              <c:numCache>
                <c:formatCode>0.0%</c:formatCode>
                <c:ptCount val="3"/>
                <c:pt idx="0">
                  <c:v>0.58199999999999996</c:v>
                </c:pt>
                <c:pt idx="1">
                  <c:v>0.19</c:v>
                </c:pt>
                <c:pt idx="2">
                  <c:v>0.221</c:v>
                </c:pt>
              </c:numCache>
            </c:numRef>
          </c:val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8.3333333333333332E-3"/>
                  <c:y val="-3.091780853599307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349429258065912E-2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-4.1223744714657437E-2"/>
                </c:manualLayout>
              </c:layout>
              <c:showVal val="1"/>
            </c:dLbl>
            <c:showVal val="1"/>
          </c:dLbls>
          <c:cat>
            <c:strRef>
              <c:f>Лист1!$B$59:$D$59</c:f>
              <c:strCache>
                <c:ptCount val="3"/>
                <c:pt idx="0">
                  <c:v>Да, там есть вся необходимая информация </c:v>
                </c:pt>
                <c:pt idx="1">
                  <c:v>Да, но там не полностью размещена информация о КазНМУ</c:v>
                </c:pt>
                <c:pt idx="2">
                  <c:v>Нет, даже не знаю про этот сайт</c:v>
                </c:pt>
              </c:strCache>
            </c:strRef>
          </c:cat>
          <c:val>
            <c:numRef>
              <c:f>Лист1!$B$61:$D$61</c:f>
              <c:numCache>
                <c:formatCode>0.0%</c:formatCode>
                <c:ptCount val="3"/>
                <c:pt idx="0">
                  <c:v>0.55100000000000005</c:v>
                </c:pt>
                <c:pt idx="1">
                  <c:v>0.27550000000000002</c:v>
                </c:pt>
                <c:pt idx="2">
                  <c:v>0.17349999999999999</c:v>
                </c:pt>
              </c:numCache>
            </c:numRef>
          </c:val>
        </c:ser>
        <c:ser>
          <c:idx val="2"/>
          <c:order val="2"/>
          <c:tx>
            <c:strRef>
              <c:f>Лист1!$A$62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2.5764840446660896E-2"/>
                </c:manualLayout>
              </c:layout>
              <c:showVal val="1"/>
            </c:dLbl>
            <c:dLbl>
              <c:idx val="1"/>
              <c:layout>
                <c:manualLayout>
                  <c:x val="6.9444444444444441E-3"/>
                  <c:y val="-2.0611872357328719E-2"/>
                </c:manualLayout>
              </c:layout>
              <c:showVal val="1"/>
            </c:dLbl>
            <c:showVal val="1"/>
          </c:dLbls>
          <c:cat>
            <c:strRef>
              <c:f>Лист1!$B$59:$D$59</c:f>
              <c:strCache>
                <c:ptCount val="3"/>
                <c:pt idx="0">
                  <c:v>Да, там есть вся необходимая информация </c:v>
                </c:pt>
                <c:pt idx="1">
                  <c:v>Да, но там не полностью размещена информация о КазНМУ</c:v>
                </c:pt>
                <c:pt idx="2">
                  <c:v>Нет, даже не знаю про этот сайт</c:v>
                </c:pt>
              </c:strCache>
            </c:strRef>
          </c:cat>
          <c:val>
            <c:numRef>
              <c:f>Лист1!$B$62:$D$62</c:f>
              <c:numCache>
                <c:formatCode>0.0%</c:formatCode>
                <c:ptCount val="3"/>
                <c:pt idx="0">
                  <c:v>0.6139</c:v>
                </c:pt>
                <c:pt idx="1">
                  <c:v>0.1089</c:v>
                </c:pt>
                <c:pt idx="2">
                  <c:v>0.26729999999999998</c:v>
                </c:pt>
              </c:numCache>
            </c:numRef>
          </c:val>
        </c:ser>
        <c:dLbls>
          <c:showVal val="1"/>
        </c:dLbls>
        <c:shape val="cylinder"/>
        <c:axId val="79182464"/>
        <c:axId val="79198080"/>
        <c:axId val="0"/>
      </c:bar3DChart>
      <c:catAx>
        <c:axId val="79182464"/>
        <c:scaling>
          <c:orientation val="minMax"/>
        </c:scaling>
        <c:axPos val="b"/>
        <c:majorTickMark val="none"/>
        <c:tickLblPos val="nextTo"/>
        <c:crossAx val="79198080"/>
        <c:crosses val="autoZero"/>
        <c:auto val="1"/>
        <c:lblAlgn val="ctr"/>
        <c:lblOffset val="100"/>
      </c:catAx>
      <c:valAx>
        <c:axId val="79198080"/>
        <c:scaling>
          <c:orientation val="minMax"/>
        </c:scaling>
        <c:delete val="1"/>
        <c:axPos val="l"/>
        <c:numFmt formatCode="0.0%" sourceLinked="1"/>
        <c:tickLblPos val="nextTo"/>
        <c:crossAx val="7918246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Лист1!$A$66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Лист1!$B$65:$D$65</c:f>
              <c:strCache>
                <c:ptCount val="3"/>
                <c:pt idx="0">
                  <c:v>Самостоятельно</c:v>
                </c:pt>
                <c:pt idx="1">
                  <c:v>С помощью репетитора</c:v>
                </c:pt>
                <c:pt idx="2">
                  <c:v>На подготовительных курсах</c:v>
                </c:pt>
              </c:strCache>
            </c:strRef>
          </c:cat>
          <c:val>
            <c:numRef>
              <c:f>Лист1!$B$66:$D$66</c:f>
              <c:numCache>
                <c:formatCode>0.0%</c:formatCode>
                <c:ptCount val="3"/>
                <c:pt idx="0">
                  <c:v>0.60800000000000032</c:v>
                </c:pt>
                <c:pt idx="1">
                  <c:v>0.14000000000000001</c:v>
                </c:pt>
                <c:pt idx="2">
                  <c:v>0.23100000000000001</c:v>
                </c:pt>
              </c:numCache>
            </c:numRef>
          </c:val>
        </c:ser>
        <c:ser>
          <c:idx val="1"/>
          <c:order val="1"/>
          <c:tx>
            <c:strRef>
              <c:f>Лист1!$A$67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Лист1!$B$65:$D$65</c:f>
              <c:strCache>
                <c:ptCount val="3"/>
                <c:pt idx="0">
                  <c:v>Самостоятельно</c:v>
                </c:pt>
                <c:pt idx="1">
                  <c:v>С помощью репетитора</c:v>
                </c:pt>
                <c:pt idx="2">
                  <c:v>На подготовительных курсах</c:v>
                </c:pt>
              </c:strCache>
            </c:strRef>
          </c:cat>
          <c:val>
            <c:numRef>
              <c:f>Лист1!$B$67:$D$67</c:f>
              <c:numCache>
                <c:formatCode>0.0%</c:formatCode>
                <c:ptCount val="3"/>
                <c:pt idx="0">
                  <c:v>0.47960000000000008</c:v>
                </c:pt>
                <c:pt idx="1">
                  <c:v>0.21430000000000007</c:v>
                </c:pt>
                <c:pt idx="2">
                  <c:v>0.28570000000000001</c:v>
                </c:pt>
              </c:numCache>
            </c:numRef>
          </c:val>
        </c:ser>
        <c:ser>
          <c:idx val="2"/>
          <c:order val="2"/>
          <c:tx>
            <c:strRef>
              <c:f>Лист1!$A$68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Лист1!$B$65:$D$65</c:f>
              <c:strCache>
                <c:ptCount val="3"/>
                <c:pt idx="0">
                  <c:v>Самостоятельно</c:v>
                </c:pt>
                <c:pt idx="1">
                  <c:v>С помощью репетитора</c:v>
                </c:pt>
                <c:pt idx="2">
                  <c:v>На подготовительных курсах</c:v>
                </c:pt>
              </c:strCache>
            </c:strRef>
          </c:cat>
          <c:val>
            <c:numRef>
              <c:f>Лист1!$B$68:$D$68</c:f>
              <c:numCache>
                <c:formatCode>0.0%</c:formatCode>
                <c:ptCount val="3"/>
                <c:pt idx="0">
                  <c:v>0.73270000000000035</c:v>
                </c:pt>
                <c:pt idx="1">
                  <c:v>6.9300000000000042E-2</c:v>
                </c:pt>
                <c:pt idx="2">
                  <c:v>0.17820000000000008</c:v>
                </c:pt>
              </c:numCache>
            </c:numRef>
          </c:val>
        </c:ser>
        <c:dLbls>
          <c:showVal val="1"/>
        </c:dLbls>
        <c:shape val="pyramid"/>
        <c:axId val="36482048"/>
        <c:axId val="36496128"/>
        <c:axId val="0"/>
      </c:bar3DChart>
      <c:catAx>
        <c:axId val="36482048"/>
        <c:scaling>
          <c:orientation val="minMax"/>
        </c:scaling>
        <c:axPos val="l"/>
        <c:majorTickMark val="none"/>
        <c:tickLblPos val="nextTo"/>
        <c:crossAx val="36496128"/>
        <c:crosses val="autoZero"/>
        <c:auto val="1"/>
        <c:lblAlgn val="ctr"/>
        <c:lblOffset val="100"/>
      </c:catAx>
      <c:valAx>
        <c:axId val="36496128"/>
        <c:scaling>
          <c:orientation val="minMax"/>
        </c:scaling>
        <c:delete val="1"/>
        <c:axPos val="b"/>
        <c:numFmt formatCode="0.0%" sourceLinked="1"/>
        <c:tickLblPos val="nextTo"/>
        <c:crossAx val="3648204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view3D>
      <c:perspective val="30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Лист1!$A$13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Лист1!$B$12:$G$12</c:f>
              <c:strCache>
                <c:ptCount val="6"/>
                <c:pt idx="0">
                  <c:v>Сайт университета</c:v>
                </c:pt>
                <c:pt idx="1">
                  <c:v>По совету взрослых</c:v>
                </c:pt>
                <c:pt idx="2">
                  <c:v>По совету друзей</c:v>
                </c:pt>
                <c:pt idx="3">
                  <c:v>Из интернета</c:v>
                </c:pt>
                <c:pt idx="4">
                  <c:v>Посещал Дни открытых дверей</c:v>
                </c:pt>
                <c:pt idx="5">
                  <c:v>Буклеты, брошюры, проспекты</c:v>
                </c:pt>
              </c:strCache>
            </c:strRef>
          </c:cat>
          <c:val>
            <c:numRef>
              <c:f>Лист1!$B$13:$G$13</c:f>
              <c:numCache>
                <c:formatCode>0.0%</c:formatCode>
                <c:ptCount val="6"/>
                <c:pt idx="0">
                  <c:v>0.15070000000000008</c:v>
                </c:pt>
                <c:pt idx="1">
                  <c:v>0.44720000000000004</c:v>
                </c:pt>
                <c:pt idx="2">
                  <c:v>0.11550000000000002</c:v>
                </c:pt>
                <c:pt idx="3">
                  <c:v>0.15570000000000009</c:v>
                </c:pt>
                <c:pt idx="4">
                  <c:v>5.0200000000000002E-2</c:v>
                </c:pt>
                <c:pt idx="5">
                  <c:v>6.5299999999999997E-2</c:v>
                </c:pt>
              </c:numCache>
            </c:numRef>
          </c:val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5.5555555555555558E-3"/>
                  <c:y val="-6.4197381089030225E-2"/>
                </c:manualLayout>
              </c:layout>
              <c:showVal val="1"/>
            </c:dLbl>
            <c:dLbl>
              <c:idx val="1"/>
              <c:layout>
                <c:manualLayout>
                  <c:x val="-8.3333333333333332E-3"/>
                  <c:y val="-7.160477121468755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9135641172801771E-2"/>
                </c:manualLayout>
              </c:layout>
              <c:showVal val="1"/>
            </c:dLbl>
            <c:dLbl>
              <c:idx val="3"/>
              <c:layout>
                <c:manualLayout>
                  <c:x val="1.3888888888888889E-3"/>
                  <c:y val="-6.4197381089030225E-2"/>
                </c:manualLayout>
              </c:layout>
              <c:showVal val="1"/>
            </c:dLbl>
            <c:dLbl>
              <c:idx val="4"/>
              <c:layout>
                <c:manualLayout>
                  <c:x val="6.9444444444444441E-3"/>
                  <c:y val="-5.6789990963372887E-2"/>
                </c:manualLayout>
              </c:layout>
              <c:showVal val="1"/>
            </c:dLbl>
            <c:dLbl>
              <c:idx val="5"/>
              <c:layout>
                <c:manualLayout>
                  <c:x val="6.9444444444444441E-3"/>
                  <c:y val="-7.4073901256573302E-2"/>
                </c:manualLayout>
              </c:layout>
              <c:showVal val="1"/>
            </c:dLbl>
            <c:showVal val="1"/>
          </c:dLbls>
          <c:cat>
            <c:strRef>
              <c:f>Лист1!$B$12:$G$12</c:f>
              <c:strCache>
                <c:ptCount val="6"/>
                <c:pt idx="0">
                  <c:v>Сайт университета</c:v>
                </c:pt>
                <c:pt idx="1">
                  <c:v>По совету взрослых</c:v>
                </c:pt>
                <c:pt idx="2">
                  <c:v>По совету друзей</c:v>
                </c:pt>
                <c:pt idx="3">
                  <c:v>Из интернета</c:v>
                </c:pt>
                <c:pt idx="4">
                  <c:v>Посещал Дни открытых дверей</c:v>
                </c:pt>
                <c:pt idx="5">
                  <c:v>Буклеты, брошюры, проспекты</c:v>
                </c:pt>
              </c:strCache>
            </c:strRef>
          </c:cat>
          <c:val>
            <c:numRef>
              <c:f>Лист1!$B$14:$G$14</c:f>
              <c:numCache>
                <c:formatCode>0.0%</c:formatCode>
                <c:ptCount val="6"/>
                <c:pt idx="0">
                  <c:v>0.15310000000000001</c:v>
                </c:pt>
                <c:pt idx="1">
                  <c:v>0.46940000000000015</c:v>
                </c:pt>
                <c:pt idx="2">
                  <c:v>0.1633</c:v>
                </c:pt>
                <c:pt idx="3">
                  <c:v>0.14290000000000008</c:v>
                </c:pt>
                <c:pt idx="4">
                  <c:v>2.0400000000000001E-2</c:v>
                </c:pt>
                <c:pt idx="5">
                  <c:v>5.1000000000000004E-2</c:v>
                </c:pt>
              </c:numCache>
            </c:numRef>
          </c:val>
        </c:ser>
        <c:ser>
          <c:idx val="2"/>
          <c:order val="2"/>
          <c:tx>
            <c:strRef>
              <c:f>Лист1!$A$15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Лист1!$B$12:$G$12</c:f>
              <c:strCache>
                <c:ptCount val="6"/>
                <c:pt idx="0">
                  <c:v>Сайт университета</c:v>
                </c:pt>
                <c:pt idx="1">
                  <c:v>По совету взрослых</c:v>
                </c:pt>
                <c:pt idx="2">
                  <c:v>По совету друзей</c:v>
                </c:pt>
                <c:pt idx="3">
                  <c:v>Из интернета</c:v>
                </c:pt>
                <c:pt idx="4">
                  <c:v>Посещал Дни открытых дверей</c:v>
                </c:pt>
                <c:pt idx="5">
                  <c:v>Буклеты, брошюры, проспекты</c:v>
                </c:pt>
              </c:strCache>
            </c:strRef>
          </c:cat>
          <c:val>
            <c:numRef>
              <c:f>Лист1!$B$15:$G$15</c:f>
              <c:numCache>
                <c:formatCode>0.0%</c:formatCode>
                <c:ptCount val="6"/>
                <c:pt idx="0">
                  <c:v>0.14850000000000008</c:v>
                </c:pt>
                <c:pt idx="1">
                  <c:v>0.42570000000000002</c:v>
                </c:pt>
                <c:pt idx="2">
                  <c:v>6.9300000000000042E-2</c:v>
                </c:pt>
                <c:pt idx="3">
                  <c:v>0.16830000000000001</c:v>
                </c:pt>
                <c:pt idx="4">
                  <c:v>7.920000000000002E-2</c:v>
                </c:pt>
                <c:pt idx="5">
                  <c:v>7.920000000000002E-2</c:v>
                </c:pt>
              </c:numCache>
            </c:numRef>
          </c:val>
        </c:ser>
        <c:dLbls>
          <c:showVal val="1"/>
        </c:dLbls>
        <c:shape val="box"/>
        <c:axId val="35943936"/>
        <c:axId val="35945472"/>
        <c:axId val="0"/>
      </c:bar3DChart>
      <c:catAx>
        <c:axId val="35943936"/>
        <c:scaling>
          <c:orientation val="minMax"/>
        </c:scaling>
        <c:axPos val="l"/>
        <c:majorTickMark val="none"/>
        <c:tickLblPos val="nextTo"/>
        <c:crossAx val="35945472"/>
        <c:crosses val="autoZero"/>
        <c:auto val="1"/>
        <c:lblAlgn val="ctr"/>
        <c:lblOffset val="100"/>
      </c:catAx>
      <c:valAx>
        <c:axId val="35945472"/>
        <c:scaling>
          <c:orientation val="minMax"/>
        </c:scaling>
        <c:delete val="1"/>
        <c:axPos val="b"/>
        <c:numFmt formatCode="0%" sourceLinked="1"/>
        <c:tickLblPos val="nextTo"/>
        <c:crossAx val="3594393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Лист1!$A$19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Лист1!$B$18:$E$18</c:f>
              <c:strCache>
                <c:ptCount val="4"/>
                <c:pt idx="0">
                  <c:v>меньше года</c:v>
                </c:pt>
                <c:pt idx="1">
                  <c:v>последние 1-4 года</c:v>
                </c:pt>
                <c:pt idx="2">
                  <c:v>последние 5-10 лет</c:v>
                </c:pt>
                <c:pt idx="3">
                  <c:v>больше 10 лет</c:v>
                </c:pt>
              </c:strCache>
            </c:strRef>
          </c:cat>
          <c:val>
            <c:numRef>
              <c:f>Лист1!$B$19:$E$19</c:f>
              <c:numCache>
                <c:formatCode>0.0%</c:formatCode>
                <c:ptCount val="4"/>
                <c:pt idx="0">
                  <c:v>6.5299999999999997E-2</c:v>
                </c:pt>
                <c:pt idx="1">
                  <c:v>0.51749999999999996</c:v>
                </c:pt>
                <c:pt idx="2">
                  <c:v>0.2261</c:v>
                </c:pt>
                <c:pt idx="3">
                  <c:v>0.17580000000000001</c:v>
                </c:pt>
              </c:numCache>
            </c:numRef>
          </c:val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Лист1!$B$18:$E$18</c:f>
              <c:strCache>
                <c:ptCount val="4"/>
                <c:pt idx="0">
                  <c:v>меньше года</c:v>
                </c:pt>
                <c:pt idx="1">
                  <c:v>последние 1-4 года</c:v>
                </c:pt>
                <c:pt idx="2">
                  <c:v>последние 5-10 лет</c:v>
                </c:pt>
                <c:pt idx="3">
                  <c:v>больше 10 лет</c:v>
                </c:pt>
              </c:strCache>
            </c:strRef>
          </c:cat>
          <c:val>
            <c:numRef>
              <c:f>Лист1!$B$20:$E$20</c:f>
              <c:numCache>
                <c:formatCode>0.0%</c:formatCode>
                <c:ptCount val="4"/>
                <c:pt idx="0">
                  <c:v>6.1199999999999997E-2</c:v>
                </c:pt>
                <c:pt idx="1">
                  <c:v>0.42860000000000015</c:v>
                </c:pt>
                <c:pt idx="2">
                  <c:v>0.22450000000000001</c:v>
                </c:pt>
                <c:pt idx="3">
                  <c:v>0.28570000000000001</c:v>
                </c:pt>
              </c:numCache>
            </c:numRef>
          </c:val>
        </c:ser>
        <c:ser>
          <c:idx val="2"/>
          <c:order val="2"/>
          <c:tx>
            <c:strRef>
              <c:f>Лист1!$A$21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Лист1!$B$18:$E$18</c:f>
              <c:strCache>
                <c:ptCount val="4"/>
                <c:pt idx="0">
                  <c:v>меньше года</c:v>
                </c:pt>
                <c:pt idx="1">
                  <c:v>последние 1-4 года</c:v>
                </c:pt>
                <c:pt idx="2">
                  <c:v>последние 5-10 лет</c:v>
                </c:pt>
                <c:pt idx="3">
                  <c:v>больше 10 лет</c:v>
                </c:pt>
              </c:strCache>
            </c:strRef>
          </c:cat>
          <c:val>
            <c:numRef>
              <c:f>Лист1!$B$21:$E$21</c:f>
              <c:numCache>
                <c:formatCode>0.0%</c:formatCode>
                <c:ptCount val="4"/>
                <c:pt idx="0">
                  <c:v>6.9300000000000042E-2</c:v>
                </c:pt>
                <c:pt idx="1">
                  <c:v>0.60400000000000031</c:v>
                </c:pt>
                <c:pt idx="2">
                  <c:v>0.22770000000000001</c:v>
                </c:pt>
                <c:pt idx="3">
                  <c:v>6.9300000000000042E-2</c:v>
                </c:pt>
              </c:numCache>
            </c:numRef>
          </c:val>
        </c:ser>
        <c:dLbls>
          <c:showVal val="1"/>
        </c:dLbls>
        <c:shape val="cylinder"/>
        <c:axId val="34945280"/>
        <c:axId val="34951168"/>
        <c:axId val="0"/>
      </c:bar3DChart>
      <c:catAx>
        <c:axId val="34945280"/>
        <c:scaling>
          <c:orientation val="minMax"/>
        </c:scaling>
        <c:axPos val="l"/>
        <c:majorTickMark val="none"/>
        <c:tickLblPos val="nextTo"/>
        <c:crossAx val="34951168"/>
        <c:crosses val="autoZero"/>
        <c:auto val="1"/>
        <c:lblAlgn val="ctr"/>
        <c:lblOffset val="100"/>
      </c:catAx>
      <c:valAx>
        <c:axId val="34951168"/>
        <c:scaling>
          <c:orientation val="minMax"/>
        </c:scaling>
        <c:delete val="1"/>
        <c:axPos val="b"/>
        <c:numFmt formatCode="0.0%" sourceLinked="1"/>
        <c:tickLblPos val="nextTo"/>
        <c:crossAx val="3494528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Лист1!$A$25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Лист1!$B$24:$E$24</c:f>
              <c:strCache>
                <c:ptCount val="3"/>
                <c:pt idx="0">
                  <c:v>на которую хотели</c:v>
                </c:pt>
                <c:pt idx="2">
                  <c:v>на который был шанс поступить</c:v>
                </c:pt>
              </c:strCache>
            </c:strRef>
          </c:cat>
          <c:val>
            <c:numRef>
              <c:f>Лист1!$B$25:$E$25</c:f>
              <c:numCache>
                <c:formatCode>General</c:formatCode>
                <c:ptCount val="4"/>
                <c:pt idx="0" formatCode="0.0%">
                  <c:v>0.90449999999999997</c:v>
                </c:pt>
                <c:pt idx="2" formatCode="0.0%">
                  <c:v>9.540000000000004E-2</c:v>
                </c:pt>
              </c:numCache>
            </c:numRef>
          </c:val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Лист1!$B$24:$E$24</c:f>
              <c:strCache>
                <c:ptCount val="3"/>
                <c:pt idx="0">
                  <c:v>на которую хотели</c:v>
                </c:pt>
                <c:pt idx="2">
                  <c:v>на который был шанс поступить</c:v>
                </c:pt>
              </c:strCache>
            </c:strRef>
          </c:cat>
          <c:val>
            <c:numRef>
              <c:f>Лист1!$B$26:$E$26</c:f>
              <c:numCache>
                <c:formatCode>General</c:formatCode>
                <c:ptCount val="4"/>
                <c:pt idx="0" formatCode="0.0%">
                  <c:v>0.8776000000000006</c:v>
                </c:pt>
                <c:pt idx="2" formatCode="0.0%">
                  <c:v>0.12239999999999998</c:v>
                </c:pt>
              </c:numCache>
            </c:numRef>
          </c:val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Лист1!$B$24:$E$24</c:f>
              <c:strCache>
                <c:ptCount val="3"/>
                <c:pt idx="0">
                  <c:v>на которую хотели</c:v>
                </c:pt>
                <c:pt idx="2">
                  <c:v>на который был шанс поступить</c:v>
                </c:pt>
              </c:strCache>
            </c:strRef>
          </c:cat>
          <c:val>
            <c:numRef>
              <c:f>Лист1!$B$27:$E$27</c:f>
              <c:numCache>
                <c:formatCode>General</c:formatCode>
                <c:ptCount val="4"/>
                <c:pt idx="0" formatCode="0.0%">
                  <c:v>0.9307000000000003</c:v>
                </c:pt>
                <c:pt idx="2" formatCode="0.0%">
                  <c:v>6.9300000000000042E-2</c:v>
                </c:pt>
              </c:numCache>
            </c:numRef>
          </c:val>
        </c:ser>
        <c:dLbls>
          <c:showVal val="1"/>
        </c:dLbls>
        <c:shape val="cylinder"/>
        <c:axId val="36064256"/>
        <c:axId val="36082432"/>
        <c:axId val="0"/>
      </c:bar3DChart>
      <c:catAx>
        <c:axId val="36064256"/>
        <c:scaling>
          <c:orientation val="minMax"/>
        </c:scaling>
        <c:axPos val="l"/>
        <c:majorTickMark val="none"/>
        <c:tickLblPos val="nextTo"/>
        <c:crossAx val="36082432"/>
        <c:crosses val="autoZero"/>
        <c:auto val="1"/>
        <c:lblAlgn val="ctr"/>
        <c:lblOffset val="100"/>
      </c:catAx>
      <c:valAx>
        <c:axId val="36082432"/>
        <c:scaling>
          <c:orientation val="minMax"/>
        </c:scaling>
        <c:delete val="1"/>
        <c:axPos val="b"/>
        <c:numFmt formatCode="0.0%" sourceLinked="1"/>
        <c:tickLblPos val="nextTo"/>
        <c:crossAx val="3606425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Лист1!$A$31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>
                <c:manualLayout>
                  <c:x val="-2.7777780815592839E-3"/>
                  <c:y val="-3.0917808535993092E-2"/>
                </c:manualLayout>
              </c:layout>
              <c:showVal val="1"/>
            </c:dLbl>
            <c:showVal val="1"/>
          </c:dLbls>
          <c:cat>
            <c:strRef>
              <c:f>Лист1!$B$30:$E$30</c:f>
              <c:strCache>
                <c:ptCount val="4"/>
                <c:pt idx="0">
                  <c:v> Сложностей не было, приняли очень быстро и организовано 
</c:v>
                </c:pt>
                <c:pt idx="1">
                  <c:v>Мало информации про перечень необходимых документов </c:v>
                </c:pt>
                <c:pt idx="2">
                  <c:v>Были большие очереди, не предусмотрены удобства, услуги (скамейки, ксерокс, канцтовары)</c:v>
                </c:pt>
                <c:pt idx="3">
                  <c:v>Организованности нет</c:v>
                </c:pt>
              </c:strCache>
            </c:strRef>
          </c:cat>
          <c:val>
            <c:numRef>
              <c:f>Лист1!$B$31:$E$31</c:f>
              <c:numCache>
                <c:formatCode>0.0%</c:formatCode>
                <c:ptCount val="4"/>
                <c:pt idx="0">
                  <c:v>0.85420000000000029</c:v>
                </c:pt>
                <c:pt idx="1">
                  <c:v>3.0100000000000002E-2</c:v>
                </c:pt>
                <c:pt idx="2">
                  <c:v>0.11550000000000002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Лист1!$A$32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1"/>
              <c:layout>
                <c:manualLayout>
                  <c:x val="1.3888890407796469E-2"/>
                  <c:y val="-3.3494292580659196E-2"/>
                </c:manualLayout>
              </c:layout>
              <c:showVal val="1"/>
            </c:dLbl>
            <c:dLbl>
              <c:idx val="2"/>
              <c:layout>
                <c:manualLayout>
                  <c:x val="8.3333342446778574E-3"/>
                  <c:y val="-1.5458904267996541E-2"/>
                </c:manualLayout>
              </c:layout>
              <c:showVal val="1"/>
            </c:dLbl>
            <c:dLbl>
              <c:idx val="3"/>
              <c:layout>
                <c:manualLayout>
                  <c:x val="9.7222232854573872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Лист1!$B$30:$E$30</c:f>
              <c:strCache>
                <c:ptCount val="4"/>
                <c:pt idx="0">
                  <c:v> Сложностей не было, приняли очень быстро и организовано 
</c:v>
                </c:pt>
                <c:pt idx="1">
                  <c:v>Мало информации про перечень необходимых документов </c:v>
                </c:pt>
                <c:pt idx="2">
                  <c:v>Были большие очереди, не предусмотрены удобства, услуги (скамейки, ксерокс, канцтовары)</c:v>
                </c:pt>
                <c:pt idx="3">
                  <c:v>Организованности нет</c:v>
                </c:pt>
              </c:strCache>
            </c:strRef>
          </c:cat>
          <c:val>
            <c:numRef>
              <c:f>Лист1!$B$32:$E$32</c:f>
              <c:numCache>
                <c:formatCode>0.0%</c:formatCode>
                <c:ptCount val="4"/>
                <c:pt idx="0">
                  <c:v>0.83670000000000033</c:v>
                </c:pt>
                <c:pt idx="1">
                  <c:v>4.0800000000000003E-2</c:v>
                </c:pt>
                <c:pt idx="2">
                  <c:v>0.12239999999999998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Лист1!$A$33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1.2500001367016785E-2"/>
                  <c:y val="-5.1529680893321831E-3"/>
                </c:manualLayout>
              </c:layout>
              <c:showVal val="1"/>
            </c:dLbl>
            <c:dLbl>
              <c:idx val="1"/>
              <c:layout>
                <c:manualLayout>
                  <c:x val="1.2500001367016785E-2"/>
                  <c:y val="-1.5458904267996541E-2"/>
                </c:manualLayout>
              </c:layout>
              <c:showVal val="1"/>
            </c:dLbl>
            <c:dLbl>
              <c:idx val="2"/>
              <c:layout>
                <c:manualLayout>
                  <c:x val="8.3333342446778574E-3"/>
                  <c:y val="-7.7294521339982747E-3"/>
                </c:manualLayout>
              </c:layout>
              <c:showVal val="1"/>
            </c:dLbl>
            <c:dLbl>
              <c:idx val="3"/>
              <c:layout>
                <c:manualLayout>
                  <c:x val="1.6666668489355604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Лист1!$B$30:$E$30</c:f>
              <c:strCache>
                <c:ptCount val="4"/>
                <c:pt idx="0">
                  <c:v> Сложностей не было, приняли очень быстро и организовано 
</c:v>
                </c:pt>
                <c:pt idx="1">
                  <c:v>Мало информации про перечень необходимых документов </c:v>
                </c:pt>
                <c:pt idx="2">
                  <c:v>Были большие очереди, не предусмотрены удобства, услуги (скамейки, ксерокс, канцтовары)</c:v>
                </c:pt>
                <c:pt idx="3">
                  <c:v>Организованности нет</c:v>
                </c:pt>
              </c:strCache>
            </c:strRef>
          </c:cat>
          <c:val>
            <c:numRef>
              <c:f>Лист1!$B$33:$E$33</c:f>
              <c:numCache>
                <c:formatCode>0.0%</c:formatCode>
                <c:ptCount val="4"/>
                <c:pt idx="0">
                  <c:v>0.8713000000000003</c:v>
                </c:pt>
                <c:pt idx="1">
                  <c:v>1.9800000000000012E-2</c:v>
                </c:pt>
                <c:pt idx="2">
                  <c:v>0.10890000000000002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shape val="cylinder"/>
        <c:axId val="36130816"/>
        <c:axId val="36132352"/>
        <c:axId val="0"/>
      </c:bar3DChart>
      <c:catAx>
        <c:axId val="36130816"/>
        <c:scaling>
          <c:orientation val="minMax"/>
        </c:scaling>
        <c:axPos val="b"/>
        <c:majorTickMark val="none"/>
        <c:tickLblPos val="nextTo"/>
        <c:crossAx val="36132352"/>
        <c:crosses val="autoZero"/>
        <c:auto val="1"/>
        <c:lblAlgn val="ctr"/>
        <c:lblOffset val="100"/>
      </c:catAx>
      <c:valAx>
        <c:axId val="36132352"/>
        <c:scaling>
          <c:orientation val="minMax"/>
        </c:scaling>
        <c:delete val="1"/>
        <c:axPos val="l"/>
        <c:numFmt formatCode="0.0%" sourceLinked="1"/>
        <c:tickLblPos val="nextTo"/>
        <c:crossAx val="3613081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Лист1!$A$36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Лист1!$B$35:$D$35</c:f>
              <c:strCache>
                <c:ptCount val="3"/>
                <c:pt idx="0">
                  <c:v>Работники очень вежливые, быстро обслуживают и дают полную необходимую информацию 
</c:v>
                </c:pt>
                <c:pt idx="1">
                  <c:v>Работники медлительные, с неохотой отвечают на вопросы</c:v>
                </c:pt>
                <c:pt idx="2">
                  <c:v>С трудом отвечают на вопросы</c:v>
                </c:pt>
              </c:strCache>
            </c:strRef>
          </c:cat>
          <c:val>
            <c:numRef>
              <c:f>Лист1!$B$36:$D$36</c:f>
              <c:numCache>
                <c:formatCode>0.0%</c:formatCode>
                <c:ptCount val="3"/>
                <c:pt idx="0">
                  <c:v>0.91449999999999998</c:v>
                </c:pt>
                <c:pt idx="1">
                  <c:v>6.0299999999999999E-2</c:v>
                </c:pt>
                <c:pt idx="2">
                  <c:v>2.01E-2</c:v>
                </c:pt>
              </c:numCache>
            </c:numRef>
          </c:val>
        </c:ser>
        <c:ser>
          <c:idx val="1"/>
          <c:order val="1"/>
          <c:tx>
            <c:strRef>
              <c:f>Лист1!$A$37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Лист1!$B$35:$D$35</c:f>
              <c:strCache>
                <c:ptCount val="3"/>
                <c:pt idx="0">
                  <c:v>Работники очень вежливые, быстро обслуживают и дают полную необходимую информацию 
</c:v>
                </c:pt>
                <c:pt idx="1">
                  <c:v>Работники медлительные, с неохотой отвечают на вопросы</c:v>
                </c:pt>
                <c:pt idx="2">
                  <c:v>С трудом отвечают на вопросы</c:v>
                </c:pt>
              </c:strCache>
            </c:strRef>
          </c:cat>
          <c:val>
            <c:numRef>
              <c:f>Лист1!$B$37:$D$37</c:f>
              <c:numCache>
                <c:formatCode>0.0%</c:formatCode>
                <c:ptCount val="3"/>
                <c:pt idx="0">
                  <c:v>0.89800000000000002</c:v>
                </c:pt>
                <c:pt idx="1">
                  <c:v>7.1400000000000019E-2</c:v>
                </c:pt>
                <c:pt idx="2">
                  <c:v>3.0599999999999999E-2</c:v>
                </c:pt>
              </c:numCache>
            </c:numRef>
          </c:val>
        </c:ser>
        <c:ser>
          <c:idx val="2"/>
          <c:order val="2"/>
          <c:tx>
            <c:strRef>
              <c:f>Лист1!$A$38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Лист1!$B$35:$D$35</c:f>
              <c:strCache>
                <c:ptCount val="3"/>
                <c:pt idx="0">
                  <c:v>Работники очень вежливые, быстро обслуживают и дают полную необходимую информацию 
</c:v>
                </c:pt>
                <c:pt idx="1">
                  <c:v>Работники медлительные, с неохотой отвечают на вопросы</c:v>
                </c:pt>
                <c:pt idx="2">
                  <c:v>С трудом отвечают на вопросы</c:v>
                </c:pt>
              </c:strCache>
            </c:strRef>
          </c:cat>
          <c:val>
            <c:numRef>
              <c:f>Лист1!$B$38:$D$38</c:f>
              <c:numCache>
                <c:formatCode>0.0%</c:formatCode>
                <c:ptCount val="3"/>
                <c:pt idx="0">
                  <c:v>0.9307000000000003</c:v>
                </c:pt>
                <c:pt idx="1">
                  <c:v>4.9500000000000023E-2</c:v>
                </c:pt>
                <c:pt idx="2">
                  <c:v>9.900000000000006E-3</c:v>
                </c:pt>
              </c:numCache>
            </c:numRef>
          </c:val>
        </c:ser>
        <c:dLbls>
          <c:showVal val="1"/>
        </c:dLbls>
        <c:shape val="box"/>
        <c:axId val="36188928"/>
        <c:axId val="36190464"/>
        <c:axId val="36078912"/>
      </c:bar3DChart>
      <c:catAx>
        <c:axId val="36188928"/>
        <c:scaling>
          <c:orientation val="minMax"/>
        </c:scaling>
        <c:axPos val="b"/>
        <c:majorGridlines/>
        <c:minorGridlines/>
        <c:majorTickMark val="none"/>
        <c:tickLblPos val="nextTo"/>
        <c:crossAx val="36190464"/>
        <c:crosses val="autoZero"/>
        <c:auto val="1"/>
        <c:lblAlgn val="ctr"/>
        <c:lblOffset val="100"/>
      </c:catAx>
      <c:valAx>
        <c:axId val="36190464"/>
        <c:scaling>
          <c:orientation val="minMax"/>
        </c:scaling>
        <c:delete val="1"/>
        <c:axPos val="l"/>
        <c:majorGridlines/>
        <c:minorGridlines/>
        <c:numFmt formatCode="0.0%" sourceLinked="1"/>
        <c:tickLblPos val="nextTo"/>
        <c:crossAx val="36188928"/>
        <c:crosses val="autoZero"/>
        <c:crossBetween val="between"/>
      </c:valAx>
      <c:serAx>
        <c:axId val="36078912"/>
        <c:scaling>
          <c:orientation val="minMax"/>
        </c:scaling>
        <c:delete val="1"/>
        <c:axPos val="b"/>
        <c:tickLblPos val="nextTo"/>
        <c:crossAx val="36190464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33704975940507437"/>
          <c:y val="0.1170068097229999"/>
          <c:w val="0.58656135170603674"/>
          <c:h val="0.8542350795428345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Лист1!$A$42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Лист1!$B$41:$E$41</c:f>
              <c:strCache>
                <c:ptCount val="4"/>
                <c:pt idx="0">
                  <c:v>Стенды</c:v>
                </c:pt>
                <c:pt idx="1">
                  <c:v>Интернет</c:v>
                </c:pt>
                <c:pt idx="2">
                  <c:v>СМИ</c:v>
                </c:pt>
                <c:pt idx="3">
                  <c:v>От работников Приемной комиссии</c:v>
                </c:pt>
              </c:strCache>
            </c:strRef>
          </c:cat>
          <c:val>
            <c:numRef>
              <c:f>Лист1!$B$42:$E$42</c:f>
              <c:numCache>
                <c:formatCode>0.0%</c:formatCode>
                <c:ptCount val="4"/>
                <c:pt idx="0">
                  <c:v>0.10050000000000002</c:v>
                </c:pt>
                <c:pt idx="1">
                  <c:v>0.35170000000000001</c:v>
                </c:pt>
                <c:pt idx="2">
                  <c:v>5.0200000000000002E-2</c:v>
                </c:pt>
                <c:pt idx="3">
                  <c:v>0.48740000000000017</c:v>
                </c:pt>
              </c:numCache>
            </c:numRef>
          </c:val>
        </c:ser>
        <c:ser>
          <c:idx val="1"/>
          <c:order val="1"/>
          <c:tx>
            <c:strRef>
              <c:f>Лист1!$A$43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Лист1!$B$41:$E$41</c:f>
              <c:strCache>
                <c:ptCount val="4"/>
                <c:pt idx="0">
                  <c:v>Стенды</c:v>
                </c:pt>
                <c:pt idx="1">
                  <c:v>Интернет</c:v>
                </c:pt>
                <c:pt idx="2">
                  <c:v>СМИ</c:v>
                </c:pt>
                <c:pt idx="3">
                  <c:v>От работников Приемной комиссии</c:v>
                </c:pt>
              </c:strCache>
            </c:strRef>
          </c:cat>
          <c:val>
            <c:numRef>
              <c:f>Лист1!$B$43:$E$43</c:f>
              <c:numCache>
                <c:formatCode>0.0%</c:formatCode>
                <c:ptCount val="4"/>
                <c:pt idx="0">
                  <c:v>0.15310000000000001</c:v>
                </c:pt>
                <c:pt idx="1">
                  <c:v>0.38780000000000026</c:v>
                </c:pt>
                <c:pt idx="2">
                  <c:v>4.0800000000000003E-2</c:v>
                </c:pt>
                <c:pt idx="3">
                  <c:v>0.40820000000000001</c:v>
                </c:pt>
              </c:numCache>
            </c:numRef>
          </c:val>
        </c:ser>
        <c:ser>
          <c:idx val="2"/>
          <c:order val="2"/>
          <c:tx>
            <c:strRef>
              <c:f>Лист1!$A$44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Лист1!$B$41:$E$41</c:f>
              <c:strCache>
                <c:ptCount val="4"/>
                <c:pt idx="0">
                  <c:v>Стенды</c:v>
                </c:pt>
                <c:pt idx="1">
                  <c:v>Интернет</c:v>
                </c:pt>
                <c:pt idx="2">
                  <c:v>СМИ</c:v>
                </c:pt>
                <c:pt idx="3">
                  <c:v>От работников Приемной комиссии</c:v>
                </c:pt>
              </c:strCache>
            </c:strRef>
          </c:cat>
          <c:val>
            <c:numRef>
              <c:f>Лист1!$B$44:$E$44</c:f>
              <c:numCache>
                <c:formatCode>0.0%</c:formatCode>
                <c:ptCount val="4"/>
                <c:pt idx="0">
                  <c:v>4.9500000000000023E-2</c:v>
                </c:pt>
                <c:pt idx="1">
                  <c:v>0.31680000000000036</c:v>
                </c:pt>
                <c:pt idx="2">
                  <c:v>5.9400000000000029E-2</c:v>
                </c:pt>
                <c:pt idx="3">
                  <c:v>0.56440000000000001</c:v>
                </c:pt>
              </c:numCache>
            </c:numRef>
          </c:val>
        </c:ser>
        <c:dLbls>
          <c:showVal val="1"/>
        </c:dLbls>
        <c:shape val="cylinder"/>
        <c:axId val="36227712"/>
        <c:axId val="36258176"/>
        <c:axId val="0"/>
      </c:bar3DChart>
      <c:catAx>
        <c:axId val="36227712"/>
        <c:scaling>
          <c:orientation val="minMax"/>
        </c:scaling>
        <c:axPos val="l"/>
        <c:majorTickMark val="none"/>
        <c:tickLblPos val="nextTo"/>
        <c:crossAx val="36258176"/>
        <c:crosses val="autoZero"/>
        <c:auto val="1"/>
        <c:lblAlgn val="ctr"/>
        <c:lblOffset val="100"/>
      </c:catAx>
      <c:valAx>
        <c:axId val="36258176"/>
        <c:scaling>
          <c:orientation val="minMax"/>
        </c:scaling>
        <c:delete val="1"/>
        <c:axPos val="b"/>
        <c:numFmt formatCode="0.0%" sourceLinked="1"/>
        <c:tickLblPos val="nextTo"/>
        <c:crossAx val="362277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Лист1!$A$48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Лист1!$B$47:$D$47</c:f>
              <c:strCache>
                <c:ptCount val="3"/>
                <c:pt idx="0">
                  <c:v>Доступно в необходимом объеме, понятна</c:v>
                </c:pt>
                <c:pt idx="1">
                  <c:v>Информации недостаточно</c:v>
                </c:pt>
                <c:pt idx="2">
                  <c:v>Информация мало понятная</c:v>
                </c:pt>
              </c:strCache>
            </c:strRef>
          </c:cat>
          <c:val>
            <c:numRef>
              <c:f>Лист1!$B$48:$D$48</c:f>
              <c:numCache>
                <c:formatCode>0.0%</c:formatCode>
                <c:ptCount val="3"/>
                <c:pt idx="0">
                  <c:v>0.83899999999999997</c:v>
                </c:pt>
                <c:pt idx="1">
                  <c:v>0.13</c:v>
                </c:pt>
                <c:pt idx="2">
                  <c:v>2.5000000000000001E-2</c:v>
                </c:pt>
              </c:numCache>
            </c:numRef>
          </c:val>
        </c:ser>
        <c:ser>
          <c:idx val="1"/>
          <c:order val="1"/>
          <c:tx>
            <c:strRef>
              <c:f>Лист1!$A$49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Лист1!$B$47:$D$47</c:f>
              <c:strCache>
                <c:ptCount val="3"/>
                <c:pt idx="0">
                  <c:v>Доступно в необходимом объеме, понятна</c:v>
                </c:pt>
                <c:pt idx="1">
                  <c:v>Информации недостаточно</c:v>
                </c:pt>
                <c:pt idx="2">
                  <c:v>Информация мало понятная</c:v>
                </c:pt>
              </c:strCache>
            </c:strRef>
          </c:cat>
          <c:val>
            <c:numRef>
              <c:f>Лист1!$B$49:$D$49</c:f>
              <c:numCache>
                <c:formatCode>0.0%</c:formatCode>
                <c:ptCount val="3"/>
                <c:pt idx="0">
                  <c:v>0.77549999999999997</c:v>
                </c:pt>
                <c:pt idx="1">
                  <c:v>0.17349999999999999</c:v>
                </c:pt>
                <c:pt idx="2">
                  <c:v>4.0800000000000003E-2</c:v>
                </c:pt>
              </c:numCache>
            </c:numRef>
          </c:val>
        </c:ser>
        <c:ser>
          <c:idx val="2"/>
          <c:order val="2"/>
          <c:tx>
            <c:strRef>
              <c:f>Лист1!$A$50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Лист1!$B$47:$D$47</c:f>
              <c:strCache>
                <c:ptCount val="3"/>
                <c:pt idx="0">
                  <c:v>Доступно в необходимом объеме, понятна</c:v>
                </c:pt>
                <c:pt idx="1">
                  <c:v>Информации недостаточно</c:v>
                </c:pt>
                <c:pt idx="2">
                  <c:v>Информация мало понятная</c:v>
                </c:pt>
              </c:strCache>
            </c:strRef>
          </c:cat>
          <c:val>
            <c:numRef>
              <c:f>Лист1!$B$50:$D$50</c:f>
              <c:numCache>
                <c:formatCode>0.0%</c:formatCode>
                <c:ptCount val="3"/>
                <c:pt idx="0">
                  <c:v>0.9</c:v>
                </c:pt>
                <c:pt idx="1">
                  <c:v>8.8999999999999996E-2</c:v>
                </c:pt>
                <c:pt idx="2">
                  <c:v>8.9999999999999993E-3</c:v>
                </c:pt>
              </c:numCache>
            </c:numRef>
          </c:val>
        </c:ser>
        <c:dLbls>
          <c:showVal val="1"/>
        </c:dLbls>
        <c:shape val="cylinder"/>
        <c:axId val="79071488"/>
        <c:axId val="86771200"/>
        <c:axId val="87674368"/>
      </c:bar3DChart>
      <c:catAx>
        <c:axId val="79071488"/>
        <c:scaling>
          <c:orientation val="minMax"/>
        </c:scaling>
        <c:axPos val="b"/>
        <c:majorTickMark val="none"/>
        <c:tickLblPos val="nextTo"/>
        <c:crossAx val="86771200"/>
        <c:crosses val="autoZero"/>
        <c:auto val="1"/>
        <c:lblAlgn val="ctr"/>
        <c:lblOffset val="100"/>
      </c:catAx>
      <c:valAx>
        <c:axId val="86771200"/>
        <c:scaling>
          <c:orientation val="minMax"/>
        </c:scaling>
        <c:delete val="1"/>
        <c:axPos val="l"/>
        <c:numFmt formatCode="0.0%" sourceLinked="1"/>
        <c:tickLblPos val="nextTo"/>
        <c:crossAx val="79071488"/>
        <c:crosses val="autoZero"/>
        <c:crossBetween val="between"/>
      </c:valAx>
      <c:serAx>
        <c:axId val="87674368"/>
        <c:scaling>
          <c:orientation val="minMax"/>
        </c:scaling>
        <c:delete val="1"/>
        <c:axPos val="b"/>
        <c:tickLblPos val="nextTo"/>
        <c:crossAx val="86771200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Лист1!$A$54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Лист1!$B$53:$D$53</c:f>
              <c:strCache>
                <c:ptCount val="3"/>
                <c:pt idx="0">
                  <c:v>Да, регулярно</c:v>
                </c:pt>
                <c:pt idx="1">
                  <c:v>Да, но редко</c:v>
                </c:pt>
                <c:pt idx="2">
                  <c:v>Нет</c:v>
                </c:pt>
              </c:strCache>
            </c:strRef>
          </c:cat>
          <c:val>
            <c:numRef>
              <c:f>Лист1!$B$54:$D$54</c:f>
              <c:numCache>
                <c:formatCode>0.0%</c:formatCode>
                <c:ptCount val="3"/>
                <c:pt idx="0">
                  <c:v>0.70299999999999996</c:v>
                </c:pt>
                <c:pt idx="1">
                  <c:v>0.221</c:v>
                </c:pt>
                <c:pt idx="2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Лист1!$A$55</c:f>
              <c:strCache>
                <c:ptCount val="1"/>
                <c:pt idx="0">
                  <c:v>Русскоязычные</c:v>
                </c:pt>
              </c:strCache>
            </c:strRef>
          </c:tx>
          <c:spPr>
            <a:solidFill>
              <a:schemeClr val="tx1"/>
            </a:solidFill>
          </c:spPr>
          <c:dLbls>
            <c:showVal val="1"/>
          </c:dLbls>
          <c:cat>
            <c:strRef>
              <c:f>Лист1!$B$53:$D$53</c:f>
              <c:strCache>
                <c:ptCount val="3"/>
                <c:pt idx="0">
                  <c:v>Да, регулярно</c:v>
                </c:pt>
                <c:pt idx="1">
                  <c:v>Да, но редко</c:v>
                </c:pt>
                <c:pt idx="2">
                  <c:v>Нет</c:v>
                </c:pt>
              </c:strCache>
            </c:strRef>
          </c:cat>
          <c:val>
            <c:numRef>
              <c:f>Лист1!$B$55:$D$55</c:f>
              <c:numCache>
                <c:formatCode>0.0%</c:formatCode>
                <c:ptCount val="3"/>
                <c:pt idx="0">
                  <c:v>0.64200000000000002</c:v>
                </c:pt>
                <c:pt idx="1">
                  <c:v>0.24399999999999999</c:v>
                </c:pt>
                <c:pt idx="2">
                  <c:v>0.112</c:v>
                </c:pt>
              </c:numCache>
            </c:numRef>
          </c:val>
        </c:ser>
        <c:ser>
          <c:idx val="2"/>
          <c:order val="2"/>
          <c:tx>
            <c:strRef>
              <c:f>Лист1!$A$56</c:f>
              <c:strCache>
                <c:ptCount val="1"/>
                <c:pt idx="0">
                  <c:v>Казахоязычные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Лист1!$B$53:$D$53</c:f>
              <c:strCache>
                <c:ptCount val="3"/>
                <c:pt idx="0">
                  <c:v>Да, регулярно</c:v>
                </c:pt>
                <c:pt idx="1">
                  <c:v>Да, но редко</c:v>
                </c:pt>
                <c:pt idx="2">
                  <c:v>Нет</c:v>
                </c:pt>
              </c:strCache>
            </c:strRef>
          </c:cat>
          <c:val>
            <c:numRef>
              <c:f>Лист1!$B$56:$D$56</c:f>
              <c:numCache>
                <c:formatCode>0.0%</c:formatCode>
                <c:ptCount val="3"/>
                <c:pt idx="0">
                  <c:v>0.76200000000000001</c:v>
                </c:pt>
                <c:pt idx="1">
                  <c:v>0.19800000000000001</c:v>
                </c:pt>
                <c:pt idx="2">
                  <c:v>2.9000000000000001E-2</c:v>
                </c:pt>
              </c:numCache>
            </c:numRef>
          </c:val>
        </c:ser>
        <c:dLbls>
          <c:showVal val="1"/>
        </c:dLbls>
        <c:shape val="box"/>
        <c:axId val="58101120"/>
        <c:axId val="64692224"/>
        <c:axId val="0"/>
      </c:bar3DChart>
      <c:catAx>
        <c:axId val="58101120"/>
        <c:scaling>
          <c:orientation val="minMax"/>
        </c:scaling>
        <c:axPos val="l"/>
        <c:majorTickMark val="none"/>
        <c:tickLblPos val="nextTo"/>
        <c:crossAx val="64692224"/>
        <c:crosses val="autoZero"/>
        <c:auto val="1"/>
        <c:lblAlgn val="ctr"/>
        <c:lblOffset val="100"/>
      </c:catAx>
      <c:valAx>
        <c:axId val="64692224"/>
        <c:scaling>
          <c:orientation val="minMax"/>
        </c:scaling>
        <c:delete val="1"/>
        <c:axPos val="b"/>
        <c:numFmt formatCode="0.0%" sourceLinked="1"/>
        <c:tickLblPos val="nextTo"/>
        <c:crossAx val="5810112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E59A9-76BB-406E-8C73-772ED6A97BA7}" type="datetimeFigureOut">
              <a:rPr lang="ru-RU" smtClean="0"/>
              <a:t>19.08.2011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6BBB-2814-4688-8A70-C2D257EFDC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0764-976E-44F7-B125-AC9276B1A057}" type="datetimeFigureOut">
              <a:rPr lang="ru-RU" smtClean="0"/>
              <a:pPr/>
              <a:t>19.08.2011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F744-31B3-4514-B082-C4DA2DF3A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071678"/>
            <a:ext cx="7255761" cy="212365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atin typeface="Century Gothic" pitchFamily="34" charset="0"/>
              </a:rPr>
              <a:t>Результаты  анкетирования Абитуриентов 2011 года</a:t>
            </a:r>
            <a:endParaRPr lang="ru-RU" sz="4400" b="1" dirty="0">
              <a:latin typeface="Century Gothic" pitchFamily="34" charset="0"/>
            </a:endParaRPr>
          </a:p>
        </p:txBody>
      </p:sp>
      <p:pic>
        <p:nvPicPr>
          <p:cNvPr id="8" name="Рисунок 7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5786454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18.08.2011г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5786454"/>
            <a:ext cx="2575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Менеджер отдела СМК </a:t>
            </a:r>
          </a:p>
          <a:p>
            <a:r>
              <a:rPr lang="ru-RU" b="1" dirty="0" smtClean="0"/>
              <a:t>Каирбеков Д.М.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17571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Оцените полноту и доступность информации о специальностях КазНМУ.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" y="2000240"/>
          <a:ext cx="9144000" cy="485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928670"/>
            <a:ext cx="7715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Достаточно ли освещается работа вуза в СМИ?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974695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Пользовались ли Вы информацией на сайте КазНМУ? 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928803"/>
          <a:ext cx="9144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17571"/>
            <a:ext cx="7715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Каким образом Вы подготовились к ЕНТ/КТ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571612"/>
          <a:ext cx="9144000" cy="528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929306"/>
            <a:ext cx="8229600" cy="7144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Примечание: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замечания абитуриентов были озвучены Председателю приемной комиссии и устранены в кратчайшие сроки.</a:t>
            </a:r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928670"/>
            <a:ext cx="7715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Замечания со стороны абитуриентов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428736"/>
          <a:ext cx="8572560" cy="441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86280"/>
                <a:gridCol w="4286280"/>
              </a:tblGrid>
              <a:tr h="28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Замечания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Меры по устранению</a:t>
                      </a:r>
                      <a:endParaRPr lang="ru-RU" sz="3200" dirty="0"/>
                    </a:p>
                  </a:txBody>
                  <a:tcPr/>
                </a:tc>
              </a:tr>
              <a:tr h="731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 нехватке скамеек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 приемной комиссии</a:t>
                      </a:r>
                      <a:r>
                        <a:rPr lang="ru-RU" baseline="0" dirty="0" smtClean="0"/>
                        <a:t> озвучила на плановом заседаний с Ректором, где было решено о предоставлений дополнительных скамеек для абитуриентов.</a:t>
                      </a:r>
                      <a:endParaRPr lang="ru-RU" dirty="0"/>
                    </a:p>
                  </a:txBody>
                  <a:tcPr/>
                </a:tc>
              </a:tr>
              <a:tr h="594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</a:t>
                      </a:r>
                      <a:r>
                        <a:rPr lang="ru-RU" b="1" baseline="0" dirty="0" smtClean="0"/>
                        <a:t> необходимости стоят в очереди что бы про</a:t>
                      </a:r>
                      <a:r>
                        <a:rPr lang="ru-RU" b="1" dirty="0" smtClean="0"/>
                        <a:t>консультироваться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</a:t>
                      </a:r>
                      <a:r>
                        <a:rPr lang="ru-RU" baseline="0" dirty="0" smtClean="0"/>
                        <a:t> приемной комиссии в тот же день распределилось о проведение консультации вне очереди для абитуриентов которым нужна только консультация.</a:t>
                      </a:r>
                      <a:endParaRPr lang="ru-RU" dirty="0"/>
                    </a:p>
                  </a:txBody>
                  <a:tcPr/>
                </a:tc>
              </a:tr>
              <a:tr h="456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упреки со стороны консультантов (о том, что медленно пишет и о набранном низком балле)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Председателем приемной комиссии</a:t>
                      </a:r>
                      <a:r>
                        <a:rPr lang="ru-RU" baseline="0" dirty="0" smtClean="0"/>
                        <a:t> была проведена беседа с консультантами об этике работы с абитуриентами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9144000" cy="448106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81658"/>
                <a:gridCol w="1201118"/>
                <a:gridCol w="1430612"/>
                <a:gridCol w="1430612"/>
              </a:tblGrid>
              <a:tr h="29468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сравнение</a:t>
                      </a:r>
                      <a:endParaRPr lang="ru-RU" sz="1400" dirty="0"/>
                    </a:p>
                  </a:txBody>
                  <a:tcPr/>
                </a:tc>
              </a:tr>
              <a:tr h="294682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/>
                        <a:t>2. Откуда Вы узнали о КазНМУ?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Сайт университета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15,1%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13%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+2,1%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166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совету взрослых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44,7%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54%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-9,3%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совету друзей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11,6%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-4,4%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Из интернета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15,6%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7%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+8,6%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Посещал Дни открытых дверей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5,0%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+4%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Буклеты, брошюры, проспекты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6,5%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9%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-2,5%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kern="1200" dirty="0" smtClean="0"/>
                        <a:t>3.Как давно Вы определились с выбором медицинской специальности?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Последние 1-4 года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51,8%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58%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-6,2%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Последние 5-10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22,6%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21%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+1,6%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Больше 10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17,6%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11%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+6,6%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/>
                        <a:t>4.На какую специальность Вы подали документы?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 которую хотели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 90,5%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96%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-5,5%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 который был шанс поступить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 9,5%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4%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/>
                        <a:t>+5,5%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883491"/>
            <a:ext cx="77153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Сравнительный анализ данных анкетирования с результатами прошлого года</a:t>
            </a:r>
            <a:endParaRPr lang="ru-RU" sz="2400" dirty="0">
              <a:solidFill>
                <a:srgbClr val="000D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751670"/>
          <a:ext cx="9144000" cy="45493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29256"/>
                <a:gridCol w="1428744"/>
                <a:gridCol w="1143024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сравнение</a:t>
                      </a:r>
                      <a:endParaRPr lang="ru-RU" sz="1400" dirty="0"/>
                    </a:p>
                  </a:txBody>
                  <a:tcPr/>
                </a:tc>
              </a:tr>
              <a:tr h="2349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5.Какие </a:t>
                      </a:r>
                      <a:r>
                        <a:rPr lang="ru-RU" sz="1600" kern="1200" dirty="0" smtClean="0"/>
                        <a:t>были сложности при подаче документов в приемную комиссию?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Сложностей не было, приняли очень быстро и организовано 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85,4%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56%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+29,4%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Мало информации про перечень необходимых документов 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3,0%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7%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-4%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Были большие очереди, не предусмотрены удобства, услуги (скамейки, ксерокс, канцтовары)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11,6%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34%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-22,4%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Организованности нет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0,0%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3%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-3%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6.Как Вы оцениваете качество обслуживание работников Приемной комиссии?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Работники очень вежливые, быстро обслуживают и дают полную необходимую информацию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91,5%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81%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+10,5%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Работники медлительные, с неохотой отвечают на вопросы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6,0%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12%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-6%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С трудом отвечают на вопросы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2,0%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7%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-5%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7.Оцените наиболее информативный источник по специальностям КазНМУ.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80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Стенды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10,1%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18%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-7,9%</a:t>
                      </a:r>
                      <a:endParaRPr lang="ru-RU" sz="1600" dirty="0"/>
                    </a:p>
                  </a:txBody>
                  <a:tcPr/>
                </a:tc>
              </a:tr>
              <a:tr h="1714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Интернет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35,2%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50%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-14,8%</a:t>
                      </a:r>
                      <a:endParaRPr lang="ru-RU" sz="1600" dirty="0"/>
                    </a:p>
                  </a:txBody>
                  <a:tcPr/>
                </a:tc>
              </a:tr>
              <a:tr h="12671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СМИ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5,0%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6%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-1%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От работников Приемной комиссии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48,7%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26%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 smtClean="0"/>
                        <a:t>+22,7%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928670"/>
            <a:ext cx="77153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Сравнительный анализ данных анкетирования с результатами прошлого года</a:t>
            </a:r>
            <a:endParaRPr lang="ru-RU" sz="2400" dirty="0">
              <a:solidFill>
                <a:srgbClr val="000D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803882"/>
          <a:ext cx="9144000" cy="46969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29256"/>
                <a:gridCol w="1428744"/>
                <a:gridCol w="1143024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сравнение</a:t>
                      </a:r>
                      <a:endParaRPr lang="ru-RU" sz="1400" dirty="0"/>
                    </a:p>
                  </a:txBody>
                  <a:tcPr/>
                </a:tc>
              </a:tr>
              <a:tr h="166400">
                <a:tc grid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8.Оцените полноту и доступность информации о специальностях КазНМУ.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1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Доступно в необходимом объеме, понятна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83,9%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85%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-1,1%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8512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Информации недостаточно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13,0%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14%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-1%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311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Информация мало понятная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2,5%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1%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+1,5%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135284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9.Достаточно ли освещается работа вуза в СМИ?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Да, регулярно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70,3%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51%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+19,3%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2616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Да, но редко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22,1%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39%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-16,9%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1831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Нет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7%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10%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-3%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341966">
                <a:tc grid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10.Пользовались ли Вы информацией на сайте КазНМУ?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8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Да, там есть вся необходимая информация 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58,2%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39%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+19%</a:t>
                      </a:r>
                      <a:endParaRPr lang="ru-RU" dirty="0"/>
                    </a:p>
                  </a:txBody>
                  <a:tcPr/>
                </a:tc>
              </a:tr>
              <a:tr h="1333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Да, но там не полностью размещена информация о КазНМУ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19,0%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34%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-15%</a:t>
                      </a:r>
                      <a:endParaRPr lang="ru-RU" dirty="0"/>
                    </a:p>
                  </a:txBody>
                  <a:tcPr/>
                </a:tc>
              </a:tr>
              <a:tr h="12379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Нет, даже не знаю про этот сайт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22,1%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27%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-4,9%</a:t>
                      </a:r>
                      <a:endParaRPr lang="ru-RU" dirty="0"/>
                    </a:p>
                  </a:txBody>
                  <a:tcPr/>
                </a:tc>
              </a:tr>
              <a:tr h="123796">
                <a:tc grid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11.Каким образом Вы подготовились к ЕНТ/КТ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99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Самостоятельно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60,8%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54%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+6,8%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379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С помощью репетитора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14%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21%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-7%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379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На подготовительных курсах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/>
                        <a:t>23,1%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25%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/>
                        <a:t>-1,9%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26367"/>
            <a:ext cx="77153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Сравнительный анализ данных анкетирования с результатами прошлого года</a:t>
            </a:r>
            <a:endParaRPr lang="ru-RU" sz="2400" dirty="0">
              <a:solidFill>
                <a:srgbClr val="000D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4637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вопросу №2 – по сравнению с прошлым годом число абитуриентов нашедших информацию на сайте КазНМУ (</a:t>
            </a:r>
            <a:r>
              <a:rPr lang="ru-RU" dirty="0" smtClean="0"/>
              <a:t>+2,1</a:t>
            </a:r>
            <a:r>
              <a:rPr lang="ru-RU" dirty="0" smtClean="0"/>
              <a:t>%) и интернете (+8,6%), так же посетивших Дни открытых дверей стало больше (+4%).  </a:t>
            </a:r>
          </a:p>
          <a:p>
            <a:r>
              <a:rPr lang="ru-RU" dirty="0" smtClean="0"/>
              <a:t>По вопросам №5 и 6 – работа приемной комиссии улучшилась  при приеме документов на </a:t>
            </a:r>
            <a:r>
              <a:rPr lang="ru-RU" dirty="0" smtClean="0"/>
              <a:t>+29,4</a:t>
            </a:r>
            <a:r>
              <a:rPr lang="ru-RU" dirty="0" smtClean="0"/>
              <a:t>% и качества обслуживания работников на +10,5%.</a:t>
            </a:r>
          </a:p>
          <a:p>
            <a:pPr fontAlgn="t"/>
            <a:r>
              <a:rPr lang="ru-RU" dirty="0" smtClean="0"/>
              <a:t>По вопросу №7 – по сравнению с данными прошлого года информативность стендов (</a:t>
            </a:r>
            <a:r>
              <a:rPr lang="ru-RU" b="1" dirty="0" smtClean="0"/>
              <a:t>-7,9%</a:t>
            </a:r>
            <a:r>
              <a:rPr lang="ru-RU" dirty="0" smtClean="0"/>
              <a:t>), информация в интернете      (-14,8%) и  СМИ (</a:t>
            </a:r>
            <a:r>
              <a:rPr lang="ru-RU" dirty="0" smtClean="0"/>
              <a:t>-1</a:t>
            </a:r>
            <a:r>
              <a:rPr lang="ru-RU" dirty="0" smtClean="0"/>
              <a:t>%) о специальностях КазНМУ стало меньше.</a:t>
            </a:r>
          </a:p>
          <a:p>
            <a:pPr fontAlgn="t"/>
            <a:r>
              <a:rPr lang="ru-RU" dirty="0" smtClean="0"/>
              <a:t>По вопросам №9 и 10 – освещение в СМИ о КазНМУ (+19,3%) и полнота информации на сайте КазНМУ (+19%) стало лучше. </a:t>
            </a:r>
          </a:p>
          <a:p>
            <a:pPr fontAlgn="t"/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00010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dk1"/>
                </a:solidFill>
              </a:rPr>
              <a:t>Сравнительный анализ данных анкетирования с результатами прошлого года показала следующие 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 анализу ответов на вопрос «Откуда вы узнали о КазНМУ</a:t>
            </a:r>
            <a:r>
              <a:rPr lang="ru-RU" dirty="0" smtClean="0"/>
              <a:t>?», следует Отделу по связям с общественностью требуется больше и активнее работать в направлении популяризации КазНМУ в интернете и сайта КазНМУ.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 ответам на вопрос «Оцените </a:t>
            </a:r>
            <a:r>
              <a:rPr lang="ru-RU" dirty="0" smtClean="0"/>
              <a:t>наиболее информативный источник по специальностям КазНМУ», следует то что, </a:t>
            </a:r>
            <a:r>
              <a:rPr lang="ru-RU" dirty="0" smtClean="0"/>
              <a:t>деканатам и приемной комиссии нужно проработать более полную информацию о специальностях КазНМУ и передать в Отдел по связям с общественностью для о</a:t>
            </a:r>
            <a:r>
              <a:rPr lang="ru-RU" dirty="0" smtClean="0"/>
              <a:t>свещения в СМИ и размещение на сайте КазНМУ.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Также как и в прошлом году у подавляющего большинство (90,5%) абитуриентов выбор профессии осознанный и  в основном выбор профессий приходится на последние 1-4 года (это 8-11 классы).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 мнению большинство абитуриентов  следует что, работа приемной комиссии в целом удовлетворительная.</a:t>
            </a:r>
          </a:p>
          <a:p>
            <a:pPr marL="0" indent="0"/>
            <a:endParaRPr lang="ru-RU" dirty="0" smtClean="0"/>
          </a:p>
        </p:txBody>
      </p:sp>
      <p:pic>
        <p:nvPicPr>
          <p:cNvPr id="6" name="Рисунок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117571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 результатам анкетирования можно сделать следующие выводы:</a:t>
            </a:r>
            <a:endParaRPr lang="ru-RU" sz="2800" dirty="0">
              <a:solidFill>
                <a:srgbClr val="000D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63765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Результаты </a:t>
            </a:r>
            <a:r>
              <a:rPr lang="ru-RU" sz="1600" b="1" dirty="0" smtClean="0"/>
              <a:t>анкетирования доложены и обсуждены на заседании ректората 22.08.2011г.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50057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latin typeface="Tahoma" pitchFamily="34" charset="0"/>
                <a:cs typeface="Tahoma" pitchFamily="34" charset="0"/>
              </a:rPr>
              <a:t>Из них казахоязычных – </a:t>
            </a:r>
            <a:r>
              <a:rPr lang="kk-KZ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101</a:t>
            </a:r>
            <a:r>
              <a:rPr lang="kk-KZ" sz="3600" b="1" dirty="0" smtClean="0">
                <a:latin typeface="Tahoma" pitchFamily="34" charset="0"/>
                <a:cs typeface="Tahoma" pitchFamily="34" charset="0"/>
              </a:rPr>
              <a:t>,</a:t>
            </a:r>
            <a:endParaRPr lang="kk-KZ" sz="36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kk-KZ" sz="3600" b="1" dirty="0">
                <a:latin typeface="Tahoma" pitchFamily="34" charset="0"/>
                <a:cs typeface="Tahoma" pitchFamily="34" charset="0"/>
              </a:rPr>
              <a:t>русскоязычных - </a:t>
            </a:r>
            <a:r>
              <a:rPr lang="kk-KZ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98</a:t>
            </a:r>
            <a:endParaRPr lang="ru-RU" sz="3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071810"/>
            <a:ext cx="857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latin typeface="Tahoma" pitchFamily="34" charset="0"/>
                <a:cs typeface="Tahoma" pitchFamily="34" charset="0"/>
              </a:rPr>
              <a:t>Всего проанкетировано  - </a:t>
            </a:r>
            <a:r>
              <a:rPr lang="kk-KZ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199</a:t>
            </a:r>
            <a:r>
              <a:rPr lang="kk-KZ" sz="3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k-KZ" sz="3600" b="1" dirty="0" smtClean="0">
                <a:latin typeface="Tahoma" pitchFamily="34" charset="0"/>
                <a:cs typeface="Tahoma" pitchFamily="34" charset="0"/>
              </a:rPr>
              <a:t>абитуриентов,</a:t>
            </a: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857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latin typeface="Tahoma" pitchFamily="34" charset="0"/>
                <a:cs typeface="Tahoma" pitchFamily="34" charset="0"/>
              </a:rPr>
              <a:t>Акетирования проводилось </a:t>
            </a:r>
          </a:p>
          <a:p>
            <a:pPr algn="ctr"/>
            <a:r>
              <a:rPr lang="kk-KZ" sz="3600" b="1" dirty="0" smtClean="0">
                <a:latin typeface="Tahoma" pitchFamily="34" charset="0"/>
                <a:cs typeface="Tahoma" pitchFamily="34" charset="0"/>
              </a:rPr>
              <a:t>с 23.07. по 27.07.2011г.</a:t>
            </a: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285860"/>
            <a:ext cx="7715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0D1E"/>
                </a:solidFill>
              </a:rPr>
              <a:t>Какую специальность Вы выбрали</a:t>
            </a:r>
            <a:r>
              <a:rPr lang="ru-RU" sz="2800" dirty="0" smtClean="0">
                <a:solidFill>
                  <a:srgbClr val="000D1E"/>
                </a:solidFill>
              </a:rPr>
              <a:t>?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1785926"/>
          <a:ext cx="9144000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Gray"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214422"/>
            <a:ext cx="7715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D1E"/>
                </a:solidFill>
              </a:rPr>
              <a:t>Откуда Вы узнали о КазНМУ? 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714489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 давно Вы определились с выбором медицинской специальности?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928802"/>
          <a:ext cx="9144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91268"/>
            <a:ext cx="7715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D1E"/>
                </a:solidFill>
              </a:rPr>
              <a:t>На какую специальность Вы подали документы?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46133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Какие были </a:t>
            </a:r>
            <a:r>
              <a:rPr lang="ru-RU" sz="2800" dirty="0" smtClean="0"/>
              <a:t>трудности </a:t>
            </a:r>
            <a:r>
              <a:rPr lang="ru-RU" sz="2800" dirty="0"/>
              <a:t>при подаче документов в приемную комиссию?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928803"/>
          <a:ext cx="9143999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928670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 Вы оцениваете качество обслуживание работников Приемной комиссии?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" y="1852612"/>
          <a:ext cx="9144000" cy="500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14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Сапа менеджмент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жүйесі бөлімі</a:t>
            </a:r>
          </a:p>
          <a:p>
            <a:pPr algn="ctr"/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 системы менеджмента качества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117571"/>
            <a:ext cx="771530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Оцените наиболее информативный источник по специальностям КазНМУ.</a:t>
            </a:r>
            <a:endParaRPr lang="ru-RU" sz="2800" dirty="0">
              <a:solidFill>
                <a:srgbClr val="000D1E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000240"/>
          <a:ext cx="9144000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1105</Words>
  <Application>Microsoft Office PowerPoint</Application>
  <PresentationFormat>Экран (4:3)</PresentationFormat>
  <Paragraphs>264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Каирбеков Дамир Манарбекович</dc:creator>
  <cp:lastModifiedBy>Каирбеков Дамир Манарбекович</cp:lastModifiedBy>
  <cp:revision>72</cp:revision>
  <dcterms:created xsi:type="dcterms:W3CDTF">2011-08-17T05:00:32Z</dcterms:created>
  <dcterms:modified xsi:type="dcterms:W3CDTF">2011-08-19T09:22:29Z</dcterms:modified>
</cp:coreProperties>
</file>