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70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0F59F-A5EF-4EBC-8B5E-81278638E930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73A2E-1B8F-44B5-B830-B47A69D38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21285-C0A4-4B9B-92D0-2A9F79FF793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znmu.k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43152"/>
          </a:xfrm>
        </p:spPr>
        <p:txBody>
          <a:bodyPr/>
          <a:lstStyle/>
          <a:p>
            <a:r>
              <a:rPr lang="kk-KZ" dirty="0" smtClean="0"/>
              <a:t>Рабочее совещание с завучами кафедр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7486680" cy="1714512"/>
          </a:xfrm>
        </p:spPr>
        <p:txBody>
          <a:bodyPr>
            <a:normAutofit/>
          </a:bodyPr>
          <a:lstStyle/>
          <a:p>
            <a:pPr algn="r"/>
            <a:endParaRPr lang="en-US" dirty="0" smtClean="0"/>
          </a:p>
          <a:p>
            <a:pPr algn="r"/>
            <a:r>
              <a:rPr lang="ru-RU" dirty="0" smtClean="0"/>
              <a:t>  Докладчик начальник ОУМР </a:t>
            </a:r>
            <a:r>
              <a:rPr lang="ru-RU" dirty="0" err="1" smtClean="0"/>
              <a:t>Славко</a:t>
            </a:r>
            <a:r>
              <a:rPr lang="ru-RU" dirty="0" smtClean="0"/>
              <a:t> Е.А.</a:t>
            </a:r>
            <a:endParaRPr lang="kk-K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Заполнение учебного журнала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контролируемый вид работы </a:t>
            </a:r>
          </a:p>
          <a:p>
            <a:r>
              <a:rPr lang="ru-RU" dirty="0" smtClean="0"/>
              <a:t>2-3 стр.: знание</a:t>
            </a:r>
          </a:p>
          <a:p>
            <a:r>
              <a:rPr lang="ru-RU" dirty="0" smtClean="0"/>
              <a:t>4-5 стр.: практические навыки</a:t>
            </a:r>
          </a:p>
          <a:p>
            <a:r>
              <a:rPr lang="ru-RU" dirty="0" smtClean="0"/>
              <a:t>6-7 стр.: коммуникативная компетенция</a:t>
            </a:r>
          </a:p>
          <a:p>
            <a:r>
              <a:rPr lang="ru-RU" dirty="0" smtClean="0"/>
              <a:t>8-9 стр.: правовая компетенция</a:t>
            </a:r>
          </a:p>
          <a:p>
            <a:r>
              <a:rPr lang="ru-RU" dirty="0" smtClean="0"/>
              <a:t>10-11 стр.: самообразование (СРС)</a:t>
            </a:r>
          </a:p>
          <a:p>
            <a:r>
              <a:rPr lang="ru-RU" dirty="0" smtClean="0"/>
              <a:t>12-13 стр.: рубежный контроль</a:t>
            </a:r>
          </a:p>
          <a:p>
            <a:r>
              <a:rPr lang="ru-RU" dirty="0" smtClean="0"/>
              <a:t>14 – 15 стр.:  лекции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Обеспечение учебной литературой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Заявка на закуп учебной литературы на 2012-2013 учебный год, </a:t>
            </a:r>
          </a:p>
          <a:p>
            <a:r>
              <a:rPr lang="ru-RU" dirty="0" smtClean="0"/>
              <a:t>план издания учебной литературы, </a:t>
            </a:r>
          </a:p>
          <a:p>
            <a:r>
              <a:rPr lang="ru-RU" dirty="0" smtClean="0"/>
              <a:t>Анализ выполнения заявки на 2011-2012 учебный год </a:t>
            </a:r>
          </a:p>
          <a:p>
            <a:pPr>
              <a:buNone/>
            </a:pPr>
            <a:r>
              <a:rPr lang="ru-RU" dirty="0" smtClean="0"/>
              <a:t>    Сдавать в профильные  УД.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C00000"/>
                </a:solidFill>
              </a:rPr>
              <a:t>28.09.11</a:t>
            </a:r>
            <a:r>
              <a:rPr lang="ru-RU" dirty="0" smtClean="0"/>
              <a:t> – Заседание ДУМР, директоров УД, председателей КОП по данным вопросам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ru-RU" dirty="0" smtClean="0"/>
              <a:t>Электронный вариант по базовым и элективным дисциплинам сдать до </a:t>
            </a:r>
            <a:r>
              <a:rPr lang="ru-RU" b="1" dirty="0" smtClean="0">
                <a:solidFill>
                  <a:srgbClr val="C00000"/>
                </a:solidFill>
              </a:rPr>
              <a:t>25.09.11</a:t>
            </a:r>
          </a:p>
          <a:p>
            <a:pPr>
              <a:buNone/>
            </a:pPr>
            <a:r>
              <a:rPr lang="ru-RU" dirty="0" smtClean="0"/>
              <a:t>1 экземпляр в УД, затем УД сдают по перечню в ОУМР</a:t>
            </a:r>
          </a:p>
          <a:p>
            <a:pPr>
              <a:buNone/>
            </a:pPr>
            <a:r>
              <a:rPr lang="ru-RU" dirty="0" smtClean="0"/>
              <a:t>2 экземпляр в библиотеку ( Зал электронной литературы)</a:t>
            </a:r>
          </a:p>
          <a:p>
            <a:r>
              <a:rPr lang="ru-RU" dirty="0" smtClean="0"/>
              <a:t>Форма оформления </a:t>
            </a:r>
          </a:p>
          <a:p>
            <a:pPr>
              <a:buNone/>
            </a:pPr>
            <a:r>
              <a:rPr lang="ru-RU" dirty="0" smtClean="0"/>
              <a:t>    футляра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57818" y="4286256"/>
            <a:ext cx="35004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кафедры</a:t>
            </a:r>
          </a:p>
          <a:p>
            <a:pPr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Наименование дисциплины </a:t>
            </a:r>
          </a:p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(базовой или элективной)</a:t>
            </a:r>
          </a:p>
          <a:p>
            <a:pPr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Специальность</a:t>
            </a:r>
          </a:p>
          <a:p>
            <a:pPr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</a:t>
            </a:r>
          </a:p>
          <a:p>
            <a:pPr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631543" y="4238171"/>
          <a:ext cx="3106057" cy="2351315"/>
        </p:xfrm>
        <a:graphic>
          <a:graphicData uri="http://schemas.openxmlformats.org/drawingml/2006/table">
            <a:tbl>
              <a:tblPr/>
              <a:tblGrid>
                <a:gridCol w="3106057"/>
              </a:tblGrid>
              <a:tr h="23513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программе АСУ-ВУЗ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just">
              <a:buNone/>
            </a:pPr>
            <a:r>
              <a:rPr lang="ru-RU" sz="3600" dirty="0" smtClean="0"/>
              <a:t>    До </a:t>
            </a:r>
            <a:r>
              <a:rPr lang="ru-RU" sz="3600" b="1" dirty="0" smtClean="0">
                <a:solidFill>
                  <a:srgbClr val="C00000"/>
                </a:solidFill>
              </a:rPr>
              <a:t>26.09.11</a:t>
            </a:r>
            <a:r>
              <a:rPr lang="ru-RU" sz="3600" dirty="0" smtClean="0"/>
              <a:t> представить названия </a:t>
            </a:r>
            <a:r>
              <a:rPr lang="ru-RU" sz="3600" dirty="0" err="1" smtClean="0"/>
              <a:t>элективов</a:t>
            </a:r>
            <a:r>
              <a:rPr lang="ru-RU" sz="3600" dirty="0" smtClean="0"/>
              <a:t> на 2011-2012 учебный год на 3-х языках: казахском, русском, английском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Формирование каталога элективных дисциплин на 2012-2013 учебный год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5072098"/>
          </a:xfrm>
        </p:spPr>
        <p:txBody>
          <a:bodyPr/>
          <a:lstStyle/>
          <a:p>
            <a:r>
              <a:rPr lang="ru-RU" dirty="0" smtClean="0"/>
              <a:t>До </a:t>
            </a:r>
            <a:r>
              <a:rPr lang="ru-RU" b="1" dirty="0" smtClean="0">
                <a:solidFill>
                  <a:srgbClr val="C00000"/>
                </a:solidFill>
              </a:rPr>
              <a:t>1 ноября 2011 года </a:t>
            </a:r>
            <a:r>
              <a:rPr lang="ru-RU" dirty="0" smtClean="0"/>
              <a:t>в ОУМР (каб.205) подать </a:t>
            </a:r>
            <a:r>
              <a:rPr lang="ru-RU" b="1" dirty="0" smtClean="0">
                <a:solidFill>
                  <a:srgbClr val="C00000"/>
                </a:solidFill>
              </a:rPr>
              <a:t>каталог элективных дисциплин </a:t>
            </a:r>
            <a:r>
              <a:rPr lang="ru-RU" dirty="0" smtClean="0"/>
              <a:t>по курсам и направлениям подготовки по следующей форме: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3" y="3714752"/>
          <a:ext cx="9001156" cy="2550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398"/>
                <a:gridCol w="1577867"/>
                <a:gridCol w="1529789"/>
                <a:gridCol w="1256293"/>
                <a:gridCol w="714380"/>
                <a:gridCol w="885595"/>
                <a:gridCol w="1242060"/>
                <a:gridCol w="1372774"/>
              </a:tblGrid>
              <a:tr h="1785950"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№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Название </a:t>
                      </a:r>
                      <a:r>
                        <a:rPr lang="ru-RU" sz="1800" dirty="0" err="1" smtClean="0"/>
                        <a:t>электива</a:t>
                      </a:r>
                      <a:r>
                        <a:rPr lang="ru-RU" sz="1800" dirty="0" smtClean="0"/>
                        <a:t>:</a:t>
                      </a:r>
                    </a:p>
                    <a:p>
                      <a:r>
                        <a:rPr lang="ru-RU" sz="1800" dirty="0" smtClean="0"/>
                        <a:t>на</a:t>
                      </a:r>
                      <a:r>
                        <a:rPr lang="ru-RU" sz="1800" baseline="0" dirty="0" smtClean="0"/>
                        <a:t> казахском, русском и английском языках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Специаль-ность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Направ-ление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подготов-ки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Курс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Кол-во часов (кредитов)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Пререкви-зиты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Пострек-визиты</a:t>
                      </a:r>
                      <a:endParaRPr lang="ru-RU" sz="1800" dirty="0"/>
                    </a:p>
                  </a:txBody>
                  <a:tcPr/>
                </a:tc>
              </a:tr>
              <a:tr h="3822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229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Обратная связь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Сайт: </a:t>
            </a:r>
            <a:r>
              <a:rPr lang="en-US" dirty="0" smtClean="0">
                <a:hlinkClick r:id="rId2"/>
              </a:rPr>
              <a:t>www.kaznmu.kz</a:t>
            </a:r>
            <a:r>
              <a:rPr lang="ru-RU" dirty="0" smtClean="0"/>
              <a:t> раздел «Департамент учебно-методической работы»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Электронный адрес: </a:t>
            </a:r>
            <a:r>
              <a:rPr lang="en-US" dirty="0" smtClean="0"/>
              <a:t>dumr_kaznmu@mail.ru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Вопросы для обсуждения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endParaRPr lang="ru-RU" dirty="0" smtClean="0"/>
          </a:p>
          <a:p>
            <a:pPr marL="514350" indent="-514350" algn="just">
              <a:buAutoNum type="arabicPeriod"/>
            </a:pPr>
            <a:r>
              <a:rPr lang="ru-RU" dirty="0" smtClean="0"/>
              <a:t>Внедрение оценки учебных достижений студентов: проблемы, вопросы.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Итоговый контроль по дисциплине: форма проведения экзаменов.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Исполнение поручений:</a:t>
            </a:r>
          </a:p>
          <a:p>
            <a:pPr marL="514350" indent="-514350" algn="just"/>
            <a:r>
              <a:rPr lang="ru-RU" dirty="0" smtClean="0"/>
              <a:t>Заявка на приобретение учебной литературы на 2012-2013 </a:t>
            </a:r>
            <a:r>
              <a:rPr lang="ru-RU" dirty="0" err="1" smtClean="0"/>
              <a:t>уч.год</a:t>
            </a:r>
            <a:r>
              <a:rPr lang="ru-RU" dirty="0" smtClean="0"/>
              <a:t>., план издания, анализ исполнения заявок за 2011-2012 </a:t>
            </a:r>
            <a:r>
              <a:rPr lang="ru-RU" dirty="0" err="1" smtClean="0"/>
              <a:t>уч.год</a:t>
            </a:r>
            <a:endParaRPr lang="ru-RU" dirty="0" smtClean="0"/>
          </a:p>
          <a:p>
            <a:pPr marL="514350" indent="-514350" algn="just"/>
            <a:r>
              <a:rPr lang="ru-RU" dirty="0" smtClean="0"/>
              <a:t>Сдача электронных вариантов УМКД</a:t>
            </a:r>
          </a:p>
          <a:p>
            <a:pPr marL="514350" indent="-514350" algn="just">
              <a:buNone/>
            </a:pPr>
            <a:r>
              <a:rPr lang="ru-RU" dirty="0" smtClean="0"/>
              <a:t>5.    Участие в реализации программы АСУ-вуз</a:t>
            </a:r>
          </a:p>
          <a:p>
            <a:pPr marL="514350" indent="-514350" algn="just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Внедрение оценки учебных достижений студентов: проблемы, вопросы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/>
          </a:bodyPr>
          <a:lstStyle/>
          <a:p>
            <a:r>
              <a:rPr lang="ru-RU" dirty="0" smtClean="0"/>
              <a:t>В течение цикла оцениваются компетенции, определенные образовательной программой.</a:t>
            </a:r>
          </a:p>
          <a:p>
            <a:r>
              <a:rPr lang="ru-RU" dirty="0" smtClean="0"/>
              <a:t>Количество заданий для определения уровня усвоения каждой компетенции устанавливает </a:t>
            </a:r>
            <a:r>
              <a:rPr lang="ru-RU" b="1" dirty="0" smtClean="0">
                <a:solidFill>
                  <a:srgbClr val="C00000"/>
                </a:solidFill>
              </a:rPr>
              <a:t>кафедра</a:t>
            </a:r>
            <a:r>
              <a:rPr lang="ru-RU" dirty="0" smtClean="0"/>
              <a:t> с отражением в </a:t>
            </a:r>
            <a:r>
              <a:rPr lang="ru-RU" dirty="0" err="1" smtClean="0"/>
              <a:t>силлабусе</a:t>
            </a:r>
            <a:r>
              <a:rPr lang="ru-RU" dirty="0" smtClean="0"/>
              <a:t> и методических указаниях.</a:t>
            </a:r>
          </a:p>
          <a:p>
            <a:r>
              <a:rPr lang="ru-RU" dirty="0" smtClean="0"/>
              <a:t>Критерии для оценки каждого задания разрабатываются </a:t>
            </a:r>
            <a:r>
              <a:rPr lang="ru-RU" b="1" dirty="0" smtClean="0">
                <a:solidFill>
                  <a:srgbClr val="C00000"/>
                </a:solidFill>
              </a:rPr>
              <a:t>кафедрой</a:t>
            </a:r>
            <a:r>
              <a:rPr lang="ru-RU" dirty="0" smtClean="0"/>
              <a:t> на основе БРБС по 100-балльной шкале.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15352" cy="1571636"/>
          </a:xfrm>
        </p:spPr>
        <p:txBody>
          <a:bodyPr>
            <a:noAutofit/>
          </a:bodyPr>
          <a:lstStyle/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Текущий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оценка уровня сформированности компетенций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929090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3500" b="1" dirty="0">
                <a:solidFill>
                  <a:srgbClr val="FF0000"/>
                </a:solidFill>
              </a:rPr>
              <a:t>t</a:t>
            </a:r>
            <a:r>
              <a:rPr lang="ru-RU" sz="3500" b="1" dirty="0">
                <a:solidFill>
                  <a:srgbClr val="FF0000"/>
                </a:solidFill>
              </a:rPr>
              <a:t>= </a:t>
            </a:r>
            <a:r>
              <a:rPr lang="ru-RU" sz="3500" b="1" dirty="0" smtClean="0">
                <a:solidFill>
                  <a:srgbClr val="FF0000"/>
                </a:solidFill>
              </a:rPr>
              <a:t>(</a:t>
            </a:r>
            <a:r>
              <a:rPr lang="en-US" sz="3500" b="1" dirty="0" smtClean="0">
                <a:solidFill>
                  <a:srgbClr val="FF0000"/>
                </a:solidFill>
              </a:rPr>
              <a:t>Z</a:t>
            </a:r>
            <a:r>
              <a:rPr lang="ru-RU" sz="3500" b="1" dirty="0">
                <a:solidFill>
                  <a:srgbClr val="FF0000"/>
                </a:solidFill>
              </a:rPr>
              <a:t>+</a:t>
            </a:r>
            <a:r>
              <a:rPr lang="en-US" sz="3500" b="1" dirty="0">
                <a:solidFill>
                  <a:srgbClr val="FF0000"/>
                </a:solidFill>
              </a:rPr>
              <a:t>N</a:t>
            </a:r>
            <a:r>
              <a:rPr lang="ru-RU" sz="3500" b="1" dirty="0">
                <a:solidFill>
                  <a:srgbClr val="FF0000"/>
                </a:solidFill>
              </a:rPr>
              <a:t>+</a:t>
            </a:r>
            <a:r>
              <a:rPr lang="en-US" sz="3500" b="1" dirty="0">
                <a:solidFill>
                  <a:srgbClr val="FF0000"/>
                </a:solidFill>
              </a:rPr>
              <a:t>K</a:t>
            </a:r>
            <a:r>
              <a:rPr lang="ru-RU" sz="3500" b="1" dirty="0">
                <a:solidFill>
                  <a:srgbClr val="FF0000"/>
                </a:solidFill>
              </a:rPr>
              <a:t>+</a:t>
            </a:r>
            <a:r>
              <a:rPr lang="en-US" sz="3500" b="1" dirty="0">
                <a:solidFill>
                  <a:srgbClr val="FF0000"/>
                </a:solidFill>
              </a:rPr>
              <a:t>P</a:t>
            </a:r>
            <a:r>
              <a:rPr lang="ru-RU" sz="3500" b="1" dirty="0">
                <a:solidFill>
                  <a:srgbClr val="FF0000"/>
                </a:solidFill>
              </a:rPr>
              <a:t>+</a:t>
            </a:r>
            <a:r>
              <a:rPr lang="en-US" sz="3500" b="1" dirty="0" smtClean="0">
                <a:solidFill>
                  <a:srgbClr val="FF0000"/>
                </a:solidFill>
              </a:rPr>
              <a:t>S</a:t>
            </a:r>
            <a:r>
              <a:rPr lang="ru-RU" sz="3500" b="1" dirty="0" smtClean="0">
                <a:solidFill>
                  <a:srgbClr val="FF0000"/>
                </a:solidFill>
              </a:rPr>
              <a:t>)/</a:t>
            </a:r>
            <a:r>
              <a:rPr lang="en-US" sz="3500" b="1" dirty="0" smtClean="0">
                <a:solidFill>
                  <a:srgbClr val="FF0000"/>
                </a:solidFill>
              </a:rPr>
              <a:t>n</a:t>
            </a:r>
            <a:r>
              <a:rPr lang="ru-RU" sz="3500" b="1" dirty="0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где </a:t>
            </a:r>
          </a:p>
          <a:p>
            <a:pPr>
              <a:spcBef>
                <a:spcPts val="0"/>
              </a:spcBef>
              <a:buNone/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n</a:t>
            </a:r>
            <a:r>
              <a:rPr lang="ru-RU" dirty="0" smtClean="0"/>
              <a:t>         </a:t>
            </a:r>
            <a:r>
              <a:rPr lang="ru-RU" sz="2800" dirty="0" smtClean="0"/>
              <a:t>– </a:t>
            </a:r>
            <a:r>
              <a:rPr lang="ru-RU" sz="2800" dirty="0"/>
              <a:t>количество заданий по всем компетенциям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en-US" b="1" dirty="0" smtClean="0">
                <a:solidFill>
                  <a:srgbClr val="FF0000"/>
                </a:solidFill>
              </a:rPr>
              <a:t>Z</a:t>
            </a:r>
            <a:r>
              <a:rPr lang="ru-RU" dirty="0">
                <a:solidFill>
                  <a:srgbClr val="0070C0"/>
                </a:solidFill>
              </a:rPr>
              <a:t>: </a:t>
            </a: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z</a:t>
            </a:r>
            <a:r>
              <a:rPr lang="ru-RU" baseline="-25000" dirty="0">
                <a:solidFill>
                  <a:srgbClr val="0070C0"/>
                </a:solidFill>
              </a:rPr>
              <a:t>1</a:t>
            </a:r>
            <a:r>
              <a:rPr lang="ru-RU" dirty="0">
                <a:solidFill>
                  <a:srgbClr val="0070C0"/>
                </a:solidFill>
              </a:rPr>
              <a:t>+</a:t>
            </a:r>
            <a:r>
              <a:rPr lang="en-US" dirty="0">
                <a:solidFill>
                  <a:srgbClr val="0070C0"/>
                </a:solidFill>
              </a:rPr>
              <a:t>z</a:t>
            </a:r>
            <a:r>
              <a:rPr lang="ru-RU" baseline="-25000" dirty="0">
                <a:solidFill>
                  <a:srgbClr val="0070C0"/>
                </a:solidFill>
              </a:rPr>
              <a:t>2</a:t>
            </a:r>
            <a:r>
              <a:rPr lang="ru-RU" dirty="0">
                <a:solidFill>
                  <a:srgbClr val="0070C0"/>
                </a:solidFill>
              </a:rPr>
              <a:t>+…+</a:t>
            </a:r>
            <a:r>
              <a:rPr lang="en-US" dirty="0" err="1" smtClean="0">
                <a:solidFill>
                  <a:srgbClr val="0070C0"/>
                </a:solidFill>
              </a:rPr>
              <a:t>z</a:t>
            </a:r>
            <a:r>
              <a:rPr lang="en-US" baseline="-25000" dirty="0" err="1" smtClean="0">
                <a:solidFill>
                  <a:srgbClr val="0070C0"/>
                </a:solidFill>
              </a:rPr>
              <a:t>n</a:t>
            </a:r>
            <a:r>
              <a:rPr lang="ru-RU" baseline="-25000" dirty="0" smtClean="0">
                <a:solidFill>
                  <a:srgbClr val="0070C0"/>
                </a:solidFill>
              </a:rPr>
              <a:t>        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/>
              <a:t>- Оценки за знания</a:t>
            </a:r>
            <a:endParaRPr lang="ru-RU" sz="2800" dirty="0"/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ru-RU" dirty="0">
                <a:solidFill>
                  <a:srgbClr val="0070C0"/>
                </a:solidFill>
              </a:rPr>
              <a:t>: </a:t>
            </a: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n</a:t>
            </a:r>
            <a:r>
              <a:rPr lang="ru-RU" baseline="-25000" dirty="0">
                <a:solidFill>
                  <a:srgbClr val="0070C0"/>
                </a:solidFill>
              </a:rPr>
              <a:t>1</a:t>
            </a:r>
            <a:r>
              <a:rPr lang="ru-RU" dirty="0">
                <a:solidFill>
                  <a:srgbClr val="0070C0"/>
                </a:solidFill>
              </a:rPr>
              <a:t>+</a:t>
            </a:r>
            <a:r>
              <a:rPr lang="en-US" dirty="0">
                <a:solidFill>
                  <a:srgbClr val="0070C0"/>
                </a:solidFill>
              </a:rPr>
              <a:t>n</a:t>
            </a:r>
            <a:r>
              <a:rPr lang="ru-RU" baseline="-25000" dirty="0">
                <a:solidFill>
                  <a:srgbClr val="0070C0"/>
                </a:solidFill>
              </a:rPr>
              <a:t>2</a:t>
            </a:r>
            <a:r>
              <a:rPr lang="ru-RU" dirty="0">
                <a:solidFill>
                  <a:srgbClr val="0070C0"/>
                </a:solidFill>
              </a:rPr>
              <a:t>+…+</a:t>
            </a:r>
            <a:r>
              <a:rPr lang="en-US" dirty="0" err="1" smtClean="0">
                <a:solidFill>
                  <a:srgbClr val="0070C0"/>
                </a:solidFill>
              </a:rPr>
              <a:t>n</a:t>
            </a:r>
            <a:r>
              <a:rPr lang="en-US" baseline="-25000" dirty="0" err="1" smtClean="0">
                <a:solidFill>
                  <a:srgbClr val="0070C0"/>
                </a:solidFill>
              </a:rPr>
              <a:t>n</a:t>
            </a:r>
            <a:r>
              <a:rPr lang="ru-RU" baseline="-25000" dirty="0" smtClean="0">
                <a:solidFill>
                  <a:srgbClr val="0070C0"/>
                </a:solidFill>
              </a:rPr>
              <a:t>  </a:t>
            </a:r>
            <a:r>
              <a:rPr lang="en-US" baseline="-25000" dirty="0" smtClean="0">
                <a:solidFill>
                  <a:srgbClr val="0070C0"/>
                </a:solidFill>
              </a:rPr>
              <a:t>  </a:t>
            </a:r>
            <a:r>
              <a:rPr lang="ru-RU" baseline="-25000" dirty="0" smtClean="0">
                <a:solidFill>
                  <a:srgbClr val="0070C0"/>
                </a:solidFill>
              </a:rPr>
              <a:t>   </a:t>
            </a:r>
            <a:r>
              <a:rPr lang="ru-RU" sz="2800" dirty="0" smtClean="0"/>
              <a:t>- Оценки за навыки</a:t>
            </a:r>
            <a:endParaRPr lang="ru-RU" sz="2800" dirty="0"/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ru-RU" dirty="0">
                <a:solidFill>
                  <a:srgbClr val="0070C0"/>
                </a:solidFill>
              </a:rPr>
              <a:t>: </a:t>
            </a: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k</a:t>
            </a:r>
            <a:r>
              <a:rPr lang="ru-RU" baseline="-25000" dirty="0">
                <a:solidFill>
                  <a:srgbClr val="0070C0"/>
                </a:solidFill>
              </a:rPr>
              <a:t>1</a:t>
            </a:r>
            <a:r>
              <a:rPr lang="ru-RU" dirty="0">
                <a:solidFill>
                  <a:srgbClr val="0070C0"/>
                </a:solidFill>
              </a:rPr>
              <a:t>+</a:t>
            </a:r>
            <a:r>
              <a:rPr lang="en-US" dirty="0">
                <a:solidFill>
                  <a:srgbClr val="0070C0"/>
                </a:solidFill>
              </a:rPr>
              <a:t>k</a:t>
            </a:r>
            <a:r>
              <a:rPr lang="ru-RU" baseline="-25000" dirty="0">
                <a:solidFill>
                  <a:srgbClr val="0070C0"/>
                </a:solidFill>
              </a:rPr>
              <a:t>2</a:t>
            </a:r>
            <a:r>
              <a:rPr lang="ru-RU" dirty="0">
                <a:solidFill>
                  <a:srgbClr val="0070C0"/>
                </a:solidFill>
              </a:rPr>
              <a:t>+…+</a:t>
            </a:r>
            <a:r>
              <a:rPr lang="en-US" dirty="0" err="1" smtClean="0">
                <a:solidFill>
                  <a:srgbClr val="0070C0"/>
                </a:solidFill>
              </a:rPr>
              <a:t>k</a:t>
            </a:r>
            <a:r>
              <a:rPr lang="en-US" baseline="-25000" dirty="0" err="1" smtClean="0">
                <a:solidFill>
                  <a:srgbClr val="0070C0"/>
                </a:solidFill>
              </a:rPr>
              <a:t>n</a:t>
            </a:r>
            <a:r>
              <a:rPr lang="ru-RU" baseline="-25000" dirty="0" smtClean="0">
                <a:solidFill>
                  <a:srgbClr val="0070C0"/>
                </a:solidFill>
              </a:rPr>
              <a:t>      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- </a:t>
            </a:r>
            <a:r>
              <a:rPr lang="ru-RU" sz="2800" dirty="0" smtClean="0"/>
              <a:t>Оценки за коммуникативные  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         </a:t>
            </a:r>
            <a:r>
              <a:rPr lang="en-US" sz="2800" dirty="0" smtClean="0"/>
              <a:t> </a:t>
            </a:r>
            <a:r>
              <a:rPr lang="ru-RU" sz="2800" dirty="0" smtClean="0"/>
              <a:t> компетенций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P</a:t>
            </a:r>
            <a:r>
              <a:rPr lang="ru-RU" sz="3500" dirty="0" smtClean="0">
                <a:solidFill>
                  <a:srgbClr val="0070C0"/>
                </a:solidFill>
              </a:rPr>
              <a:t>:    </a:t>
            </a:r>
            <a:r>
              <a:rPr lang="en-US" sz="3500" dirty="0" smtClean="0">
                <a:solidFill>
                  <a:srgbClr val="0070C0"/>
                </a:solidFill>
              </a:rPr>
              <a:t>p</a:t>
            </a:r>
            <a:r>
              <a:rPr lang="ru-RU" sz="3500" baseline="-25000" dirty="0">
                <a:solidFill>
                  <a:srgbClr val="0070C0"/>
                </a:solidFill>
              </a:rPr>
              <a:t>1</a:t>
            </a:r>
            <a:r>
              <a:rPr lang="ru-RU" sz="3500" dirty="0">
                <a:solidFill>
                  <a:srgbClr val="0070C0"/>
                </a:solidFill>
              </a:rPr>
              <a:t>+</a:t>
            </a:r>
            <a:r>
              <a:rPr lang="en-US" sz="3500" dirty="0">
                <a:solidFill>
                  <a:srgbClr val="0070C0"/>
                </a:solidFill>
              </a:rPr>
              <a:t>p</a:t>
            </a:r>
            <a:r>
              <a:rPr lang="ru-RU" sz="3500" baseline="-25000" dirty="0">
                <a:solidFill>
                  <a:srgbClr val="0070C0"/>
                </a:solidFill>
              </a:rPr>
              <a:t>2</a:t>
            </a:r>
            <a:r>
              <a:rPr lang="ru-RU" sz="3500" dirty="0">
                <a:solidFill>
                  <a:srgbClr val="0070C0"/>
                </a:solidFill>
              </a:rPr>
              <a:t>+…+</a:t>
            </a:r>
            <a:r>
              <a:rPr lang="en-US" sz="3500" dirty="0" err="1" smtClean="0">
                <a:solidFill>
                  <a:srgbClr val="0070C0"/>
                </a:solidFill>
              </a:rPr>
              <a:t>p</a:t>
            </a:r>
            <a:r>
              <a:rPr lang="en-US" sz="3500" baseline="-25000" dirty="0" err="1" smtClean="0">
                <a:solidFill>
                  <a:srgbClr val="0070C0"/>
                </a:solidFill>
              </a:rPr>
              <a:t>n</a:t>
            </a:r>
            <a:r>
              <a:rPr lang="ru-RU" sz="3500" baseline="-25000" dirty="0" smtClean="0">
                <a:solidFill>
                  <a:srgbClr val="0070C0"/>
                </a:solidFill>
              </a:rPr>
              <a:t>   </a:t>
            </a:r>
            <a:r>
              <a:rPr lang="ru-RU" sz="3500" dirty="0" smtClean="0"/>
              <a:t>- </a:t>
            </a:r>
            <a:r>
              <a:rPr lang="ru-RU" sz="2800" dirty="0" smtClean="0"/>
              <a:t>Оценки за правовые 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        </a:t>
            </a:r>
            <a:r>
              <a:rPr lang="en-US" sz="2800" dirty="0" smtClean="0"/>
              <a:t>  </a:t>
            </a:r>
            <a:r>
              <a:rPr lang="ru-RU" sz="2800" dirty="0" smtClean="0"/>
              <a:t> компетенций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en-US" sz="3500" dirty="0" smtClean="0">
                <a:solidFill>
                  <a:srgbClr val="FF0000"/>
                </a:solidFill>
              </a:rPr>
              <a:t>S</a:t>
            </a:r>
            <a:r>
              <a:rPr lang="ru-RU" sz="3500" dirty="0">
                <a:solidFill>
                  <a:srgbClr val="0070C0"/>
                </a:solidFill>
              </a:rPr>
              <a:t>: </a:t>
            </a:r>
            <a:r>
              <a:rPr lang="ru-RU" sz="3500" dirty="0" smtClean="0">
                <a:solidFill>
                  <a:srgbClr val="0070C0"/>
                </a:solidFill>
              </a:rPr>
              <a:t>   </a:t>
            </a:r>
            <a:r>
              <a:rPr lang="en-US" sz="3500" dirty="0" smtClean="0">
                <a:solidFill>
                  <a:srgbClr val="0070C0"/>
                </a:solidFill>
              </a:rPr>
              <a:t>s</a:t>
            </a:r>
            <a:r>
              <a:rPr lang="ru-RU" sz="3500" baseline="-25000" dirty="0">
                <a:solidFill>
                  <a:srgbClr val="0070C0"/>
                </a:solidFill>
              </a:rPr>
              <a:t>1</a:t>
            </a:r>
            <a:r>
              <a:rPr lang="ru-RU" sz="3500" dirty="0">
                <a:solidFill>
                  <a:srgbClr val="0070C0"/>
                </a:solidFill>
              </a:rPr>
              <a:t>+ </a:t>
            </a:r>
            <a:r>
              <a:rPr lang="en-US" sz="3500" dirty="0">
                <a:solidFill>
                  <a:srgbClr val="0070C0"/>
                </a:solidFill>
              </a:rPr>
              <a:t>s</a:t>
            </a:r>
            <a:r>
              <a:rPr lang="ru-RU" sz="3500" baseline="-25000" dirty="0">
                <a:solidFill>
                  <a:srgbClr val="0070C0"/>
                </a:solidFill>
              </a:rPr>
              <a:t>2</a:t>
            </a:r>
            <a:r>
              <a:rPr lang="ru-RU" sz="3500" dirty="0">
                <a:solidFill>
                  <a:srgbClr val="0070C0"/>
                </a:solidFill>
              </a:rPr>
              <a:t>+…+</a:t>
            </a:r>
            <a:r>
              <a:rPr lang="en-US" sz="3500" dirty="0" err="1">
                <a:solidFill>
                  <a:srgbClr val="0070C0"/>
                </a:solidFill>
              </a:rPr>
              <a:t>s</a:t>
            </a:r>
            <a:r>
              <a:rPr lang="en-US" sz="3500" baseline="-25000" dirty="0" err="1">
                <a:solidFill>
                  <a:srgbClr val="0070C0"/>
                </a:solidFill>
              </a:rPr>
              <a:t>n</a:t>
            </a:r>
            <a:r>
              <a:rPr lang="en-US" sz="3500" dirty="0">
                <a:solidFill>
                  <a:srgbClr val="0070C0"/>
                </a:solidFill>
              </a:rPr>
              <a:t> </a:t>
            </a:r>
            <a:r>
              <a:rPr lang="ru-RU" sz="3500" dirty="0" smtClean="0">
                <a:solidFill>
                  <a:srgbClr val="0070C0"/>
                </a:solidFill>
              </a:rPr>
              <a:t>  </a:t>
            </a:r>
            <a:r>
              <a:rPr lang="ru-RU" sz="2800" dirty="0" smtClean="0"/>
              <a:t>- Оценки за СРС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857784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Рубежный контроль 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–  коллоквиум</a:t>
            </a:r>
            <a:endParaRPr lang="en-US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endParaRPr lang="ru-RU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Количество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, форма проведения определяется политикой дисциплины.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Рейтинг допуска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Рейтинг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допуска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в итоговой оценке студента составляет не менее 60 %,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определяется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 формуле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40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)/3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×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где 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текущий контроль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r</a:t>
            </a:r>
            <a:r>
              <a:rPr lang="ru-RU" sz="3600" b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первый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рубежный контроль,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второй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рубежный контроль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001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Итоговый контроль по дисциплине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интегрированный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экзамен,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состоит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их двух этапов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1) тестирование, 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 устный (по билетам, проверка  практических навыков и др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.) </a:t>
            </a:r>
          </a:p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Форму проведения 2-го этапа определяет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кафедра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решение передается в УД, из УД сводные данные по курируемым кафедрам - 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ОПиКУП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для подготовки и издания приказа по форме проведения 2-го этапа экзамена.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Рейтинг экзамена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Е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×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,2 +Е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,2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баллы за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 экзамена,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этап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экзамена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Итоговая оценка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358246" cy="5000660"/>
          </a:xfrm>
        </p:spPr>
        <p:txBody>
          <a:bodyPr>
            <a:normAutofit fontScale="40000" lnSpcReduction="20000"/>
          </a:bodyPr>
          <a:lstStyle/>
          <a:p>
            <a:pPr marL="4763" lvl="0" indent="-4763">
              <a:buNone/>
            </a:pP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Итоговая оценка складывается из рейтинга допуска и оценки итогового контроля:</a:t>
            </a:r>
          </a:p>
          <a:p>
            <a:pPr marL="4763" indent="-4763">
              <a:buNone/>
            </a:pPr>
            <a:r>
              <a:rPr lang="ru-RU" sz="65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6500" dirty="0">
              <a:latin typeface="Times New Roman" pitchFamily="18" charset="0"/>
              <a:cs typeface="Times New Roman" pitchFamily="18" charset="0"/>
            </a:endParaRPr>
          </a:p>
          <a:p>
            <a:pPr marL="4763" indent="-4763" algn="ctr">
              <a:buNone/>
            </a:pPr>
            <a:r>
              <a:rPr lang="en-US" sz="9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I</a:t>
            </a:r>
            <a:r>
              <a:rPr lang="ru-RU" sz="9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9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9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9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0,6  +  </a:t>
            </a:r>
            <a:r>
              <a:rPr lang="en-US" sz="9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9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9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0,4</a:t>
            </a:r>
            <a:r>
              <a:rPr lang="ru-RU" sz="9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9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763" indent="-4763">
              <a:buNone/>
            </a:pPr>
            <a:r>
              <a:rPr lang="en-US" sz="65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где</a:t>
            </a:r>
          </a:p>
          <a:p>
            <a:pPr marL="4763" indent="-4763">
              <a:buNone/>
            </a:pPr>
            <a:r>
              <a:rPr lang="en-US" sz="6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I</a:t>
            </a:r>
            <a:r>
              <a:rPr lang="ru-RU" sz="6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– итоговая оценка</a:t>
            </a:r>
          </a:p>
          <a:p>
            <a:pPr marL="4763" indent="-4763">
              <a:buNone/>
            </a:pPr>
            <a:r>
              <a:rPr lang="en-US" sz="6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R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– оценка рейтинга допуска</a:t>
            </a:r>
          </a:p>
          <a:p>
            <a:pPr marL="4763" indent="-4763">
              <a:buNone/>
            </a:pPr>
            <a:r>
              <a:rPr lang="en-US" sz="6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E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– оценка итогового контроля (экзамен по дисциплине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6500" dirty="0" smtClean="0">
              <a:latin typeface="Times New Roman" pitchFamily="18" charset="0"/>
              <a:cs typeface="Times New Roman" pitchFamily="18" charset="0"/>
            </a:endParaRPr>
          </a:p>
          <a:p>
            <a:pPr marL="4763" indent="-4763">
              <a:buNone/>
            </a:pPr>
            <a:endParaRPr lang="en-US" sz="6500" dirty="0" smtClean="0">
              <a:latin typeface="Times New Roman" pitchFamily="18" charset="0"/>
              <a:cs typeface="Times New Roman" pitchFamily="18" charset="0"/>
            </a:endParaRPr>
          </a:p>
          <a:p>
            <a:pPr marL="4763" indent="-4763" algn="ctr">
              <a:buNone/>
            </a:pP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Итоговый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рейтинг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состоит из 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60%  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рейтинга </a:t>
            </a:r>
            <a:r>
              <a:rPr lang="en-US" sz="6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допуска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40%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 оценки итогового контроля. </a:t>
            </a:r>
            <a:r>
              <a:rPr lang="ru-RU" sz="65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616</Words>
  <PresentationFormat>Экран (4:3)</PresentationFormat>
  <Paragraphs>116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Рабочее совещание с завучами кафедр</vt:lpstr>
      <vt:lpstr>Вопросы для обсуждения</vt:lpstr>
      <vt:lpstr> Внедрение оценки учебных достижений студентов: проблемы, вопросы </vt:lpstr>
      <vt:lpstr> Текущий контроль t  – оценка уровня сформированности компетенций </vt:lpstr>
      <vt:lpstr>Слайд 5</vt:lpstr>
      <vt:lpstr>Рейтинг допуска</vt:lpstr>
      <vt:lpstr>Итоговый контроль по дисциплине</vt:lpstr>
      <vt:lpstr>Рейтинг экзамена</vt:lpstr>
      <vt:lpstr>Итоговая оценка</vt:lpstr>
      <vt:lpstr>Заполнение учебного журнала</vt:lpstr>
      <vt:lpstr>Обеспечение учебной литературой</vt:lpstr>
      <vt:lpstr>УМКД</vt:lpstr>
      <vt:lpstr>По программе АСУ-ВУЗ</vt:lpstr>
      <vt:lpstr>Формирование каталога элективных дисциплин на 2012-2013 учебный год</vt:lpstr>
      <vt:lpstr>Обратная связь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Рабочее совещание с Завучами кафедр</dc:title>
  <cp:lastModifiedBy>Владелец</cp:lastModifiedBy>
  <cp:revision>30</cp:revision>
  <dcterms:modified xsi:type="dcterms:W3CDTF">2011-09-12T06:31:31Z</dcterms:modified>
</cp:coreProperties>
</file>