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1"/>
  </p:notesMasterIdLst>
  <p:handoutMasterIdLst>
    <p:handoutMasterId r:id="rId32"/>
  </p:handoutMasterIdLst>
  <p:sldIdLst>
    <p:sldId id="257" r:id="rId3"/>
    <p:sldId id="258" r:id="rId4"/>
    <p:sldId id="256" r:id="rId5"/>
    <p:sldId id="284" r:id="rId6"/>
    <p:sldId id="259" r:id="rId7"/>
    <p:sldId id="261" r:id="rId8"/>
    <p:sldId id="262" r:id="rId9"/>
    <p:sldId id="279" r:id="rId10"/>
    <p:sldId id="264" r:id="rId11"/>
    <p:sldId id="266" r:id="rId12"/>
    <p:sldId id="281" r:id="rId13"/>
    <p:sldId id="278" r:id="rId14"/>
    <p:sldId id="265" r:id="rId15"/>
    <p:sldId id="267" r:id="rId16"/>
    <p:sldId id="268" r:id="rId17"/>
    <p:sldId id="269" r:id="rId18"/>
    <p:sldId id="289" r:id="rId19"/>
    <p:sldId id="286" r:id="rId20"/>
    <p:sldId id="288" r:id="rId21"/>
    <p:sldId id="273" r:id="rId22"/>
    <p:sldId id="272" r:id="rId23"/>
    <p:sldId id="274" r:id="rId24"/>
    <p:sldId id="285" r:id="rId25"/>
    <p:sldId id="290" r:id="rId26"/>
    <p:sldId id="287" r:id="rId27"/>
    <p:sldId id="291" r:id="rId28"/>
    <p:sldId id="275" r:id="rId29"/>
    <p:sldId id="29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100"/>
    <a:srgbClr val="0985D2"/>
    <a:srgbClr val="F39220"/>
    <a:srgbClr val="EA4037"/>
    <a:srgbClr val="0099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87436-ABA3-4B0D-A061-BBC68452DCED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D27BB9-151D-40FE-AA09-92970BD30444}">
      <dgm:prSet phldrT="[Текст]"/>
      <dgm:spPr>
        <a:solidFill>
          <a:srgbClr val="0985D2"/>
        </a:solidFill>
      </dgm:spPr>
      <dgm:t>
        <a:bodyPr/>
        <a:lstStyle/>
        <a:p>
          <a:r>
            <a:rPr lang="ru-RU" dirty="0" smtClean="0"/>
            <a:t>Механизм</a:t>
          </a:r>
          <a:endParaRPr lang="en-US" dirty="0"/>
        </a:p>
      </dgm:t>
    </dgm:pt>
    <dgm:pt modelId="{BBC36BC3-9E50-4F6F-814D-1B9362757676}" type="parTrans" cxnId="{D277E271-D4AF-47D4-91FE-2B66095E8D8E}">
      <dgm:prSet/>
      <dgm:spPr/>
      <dgm:t>
        <a:bodyPr/>
        <a:lstStyle/>
        <a:p>
          <a:endParaRPr lang="en-US"/>
        </a:p>
      </dgm:t>
    </dgm:pt>
    <dgm:pt modelId="{4B9DFDA7-89F3-4EDA-83D5-7AD466F5F100}" type="sibTrans" cxnId="{D277E271-D4AF-47D4-91FE-2B66095E8D8E}">
      <dgm:prSet/>
      <dgm:spPr/>
      <dgm:t>
        <a:bodyPr/>
        <a:lstStyle/>
        <a:p>
          <a:endParaRPr lang="en-US"/>
        </a:p>
      </dgm:t>
    </dgm:pt>
    <dgm:pt modelId="{93602EE6-0398-40B7-BA2F-82E75ED2F6DA}">
      <dgm:prSet phldrT="[Текст]"/>
      <dgm:spPr>
        <a:solidFill>
          <a:srgbClr val="0985D2"/>
        </a:solidFill>
      </dgm:spPr>
      <dgm:t>
        <a:bodyPr/>
        <a:lstStyle/>
        <a:p>
          <a:r>
            <a:rPr lang="ru-RU" dirty="0" smtClean="0"/>
            <a:t>Свойства</a:t>
          </a:r>
          <a:endParaRPr lang="en-US" dirty="0"/>
        </a:p>
      </dgm:t>
    </dgm:pt>
    <dgm:pt modelId="{9A4F70DF-3B69-47DA-A2D7-2BA16978E7CE}" type="parTrans" cxnId="{D3E416CB-564C-4A00-8D62-1C376CF5D43A}">
      <dgm:prSet/>
      <dgm:spPr/>
      <dgm:t>
        <a:bodyPr/>
        <a:lstStyle/>
        <a:p>
          <a:endParaRPr lang="en-US"/>
        </a:p>
      </dgm:t>
    </dgm:pt>
    <dgm:pt modelId="{320110DE-805C-4E7B-B7E7-A74AF900E6FA}" type="sibTrans" cxnId="{D3E416CB-564C-4A00-8D62-1C376CF5D43A}">
      <dgm:prSet/>
      <dgm:spPr/>
      <dgm:t>
        <a:bodyPr/>
        <a:lstStyle/>
        <a:p>
          <a:endParaRPr lang="en-US"/>
        </a:p>
      </dgm:t>
    </dgm:pt>
    <dgm:pt modelId="{293113C1-BB80-4B45-8430-351B8F00CB10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стимулировать обмен веществ и энергии</a:t>
          </a:r>
          <a:r>
            <a:rPr lang="en-US" sz="1200" dirty="0" smtClean="0">
              <a:solidFill>
                <a:schemeClr val="tx1"/>
              </a:solidFill>
            </a:rPr>
            <a:t> </a:t>
          </a:r>
          <a:r>
            <a:rPr lang="ru-RU" sz="1200" dirty="0" smtClean="0">
              <a:solidFill>
                <a:schemeClr val="tx1"/>
              </a:solidFill>
            </a:rPr>
            <a:t>улучшение работы нейронов</a:t>
          </a:r>
        </a:p>
        <a:p>
          <a:r>
            <a:rPr lang="ru-RU" sz="1200" dirty="0" smtClean="0">
              <a:solidFill>
                <a:schemeClr val="tx1"/>
              </a:solidFill>
            </a:rPr>
            <a:t>усиливать эффекты ГАМК, синтез дофамина, повышать уровень норадреналина в мозге.</a:t>
          </a:r>
          <a:endParaRPr lang="en-US" sz="1200" dirty="0"/>
        </a:p>
      </dgm:t>
    </dgm:pt>
    <dgm:pt modelId="{EEBF4A2C-5A5B-4C7F-87BB-6F0EE098E800}" type="parTrans" cxnId="{8AFD4AF7-F907-4BD4-A381-662934C38385}">
      <dgm:prSet/>
      <dgm:spPr/>
      <dgm:t>
        <a:bodyPr/>
        <a:lstStyle/>
        <a:p>
          <a:endParaRPr lang="en-US"/>
        </a:p>
      </dgm:t>
    </dgm:pt>
    <dgm:pt modelId="{9B8A7294-58E3-49D9-9EC9-3140E6069A68}" type="sibTrans" cxnId="{8AFD4AF7-F907-4BD4-A381-662934C38385}">
      <dgm:prSet/>
      <dgm:spPr/>
      <dgm:t>
        <a:bodyPr/>
        <a:lstStyle/>
        <a:p>
          <a:endParaRPr lang="en-US"/>
        </a:p>
      </dgm:t>
    </dgm:pt>
    <dgm:pt modelId="{C42B3E8A-17C2-4F84-919F-E07A834AF32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/>
            <a:t>улучшение энергетического состояния нейронов (усиление синтеза АТФ, </a:t>
          </a:r>
          <a:r>
            <a:rPr lang="ru-RU" sz="1200" dirty="0" err="1" smtClean="0"/>
            <a:t>антигипоксический</a:t>
          </a:r>
          <a:r>
            <a:rPr lang="ru-RU" sz="1200" dirty="0" smtClean="0"/>
            <a:t> и </a:t>
          </a:r>
          <a:r>
            <a:rPr lang="ru-RU" sz="1200" dirty="0" err="1" smtClean="0"/>
            <a:t>антиоксидантный</a:t>
          </a:r>
          <a:r>
            <a:rPr lang="ru-RU" sz="1200" dirty="0" smtClean="0"/>
            <a:t> </a:t>
          </a:r>
          <a:r>
            <a:rPr lang="ru-RU" sz="1200" dirty="0" err="1" smtClean="0"/>
            <a:t>эффектыулучшение</a:t>
          </a:r>
          <a:r>
            <a:rPr lang="ru-RU" sz="1200" dirty="0" smtClean="0"/>
            <a:t> утилизации глюкозы;</a:t>
          </a:r>
          <a:endParaRPr lang="en-US" sz="1200" dirty="0" smtClean="0"/>
        </a:p>
        <a:p>
          <a:r>
            <a:rPr lang="ru-RU" sz="1200" dirty="0" smtClean="0"/>
            <a:t>- </a:t>
          </a:r>
          <a:r>
            <a:rPr lang="ru-RU" sz="1200" dirty="0" err="1" smtClean="0"/>
            <a:t>мембраностабилизирующее</a:t>
          </a:r>
          <a:r>
            <a:rPr lang="ru-RU" sz="1200" dirty="0" smtClean="0"/>
            <a:t> действие</a:t>
          </a:r>
          <a:r>
            <a:rPr lang="ru-RU" sz="900" dirty="0" smtClean="0"/>
            <a:t>.</a:t>
          </a:r>
          <a:endParaRPr lang="en-US" sz="900" dirty="0"/>
        </a:p>
      </dgm:t>
    </dgm:pt>
    <dgm:pt modelId="{27E77F51-BDAC-4B97-AA44-FC34F54FB25C}" type="parTrans" cxnId="{FAEA4F04-322C-401B-96B1-5E22458126D6}">
      <dgm:prSet/>
      <dgm:spPr/>
      <dgm:t>
        <a:bodyPr/>
        <a:lstStyle/>
        <a:p>
          <a:endParaRPr lang="en-US"/>
        </a:p>
      </dgm:t>
    </dgm:pt>
    <dgm:pt modelId="{F3B432B2-64A4-4277-BA13-26A4F17F94B4}" type="sibTrans" cxnId="{FAEA4F04-322C-401B-96B1-5E22458126D6}">
      <dgm:prSet/>
      <dgm:spPr/>
      <dgm:t>
        <a:bodyPr/>
        <a:lstStyle/>
        <a:p>
          <a:endParaRPr lang="en-US"/>
        </a:p>
      </dgm:t>
    </dgm:pt>
    <dgm:pt modelId="{3284DC9A-F01C-49AF-8071-0562D2F3C789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/>
            <a:t>активация пластических процессов в ЦНС за счет усиления синтеза РНК и белков;</a:t>
          </a:r>
          <a:endParaRPr lang="en-US" sz="1200" dirty="0"/>
        </a:p>
      </dgm:t>
    </dgm:pt>
    <dgm:pt modelId="{1F061DEF-CF5B-41C1-83CB-868CD159CC5C}" type="parTrans" cxnId="{2558650C-6B7B-47D0-92F0-399F918AEBFA}">
      <dgm:prSet/>
      <dgm:spPr/>
      <dgm:t>
        <a:bodyPr/>
        <a:lstStyle/>
        <a:p>
          <a:endParaRPr lang="en-US"/>
        </a:p>
      </dgm:t>
    </dgm:pt>
    <dgm:pt modelId="{D9F20158-B77D-4EC8-B052-434F15A9E6B3}" type="sibTrans" cxnId="{2558650C-6B7B-47D0-92F0-399F918AEBFA}">
      <dgm:prSet/>
      <dgm:spPr/>
      <dgm:t>
        <a:bodyPr/>
        <a:lstStyle/>
        <a:p>
          <a:endParaRPr lang="en-US"/>
        </a:p>
      </dgm:t>
    </dgm:pt>
    <dgm:pt modelId="{D4CD83EC-674E-498A-AE2F-FF066EEBA6A2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/>
            <a:t>- усиление процессов </a:t>
          </a:r>
          <a:r>
            <a:rPr lang="ru-RU" sz="1200" dirty="0" err="1" smtClean="0"/>
            <a:t>синаптической</a:t>
          </a:r>
          <a:r>
            <a:rPr lang="ru-RU" sz="1200" dirty="0" smtClean="0"/>
            <a:t> передачи в ЦНС</a:t>
          </a:r>
          <a:endParaRPr lang="en-US" sz="1200" dirty="0"/>
        </a:p>
      </dgm:t>
    </dgm:pt>
    <dgm:pt modelId="{3D810BFE-E2D0-40D4-A2A1-FE29D328958D}" type="parTrans" cxnId="{ED1BC0B5-9E00-47E0-A38E-4EA10452DA5E}">
      <dgm:prSet/>
      <dgm:spPr/>
      <dgm:t>
        <a:bodyPr/>
        <a:lstStyle/>
        <a:p>
          <a:endParaRPr lang="en-US"/>
        </a:p>
      </dgm:t>
    </dgm:pt>
    <dgm:pt modelId="{24ACC89A-5940-40B1-A8FC-63DC5FFCB64D}" type="sibTrans" cxnId="{ED1BC0B5-9E00-47E0-A38E-4EA10452DA5E}">
      <dgm:prSet/>
      <dgm:spPr/>
      <dgm:t>
        <a:bodyPr/>
        <a:lstStyle/>
        <a:p>
          <a:endParaRPr lang="en-US"/>
        </a:p>
      </dgm:t>
    </dgm:pt>
    <dgm:pt modelId="{D4C5C4F1-3E88-4C37-9884-9DABD3B12695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</a:rPr>
            <a:t>увеличиваются содержание ацетилхолина</a:t>
          </a:r>
          <a:endParaRPr lang="ru-RU" sz="1100" b="1" dirty="0">
            <a:solidFill>
              <a:schemeClr val="tx1"/>
            </a:solidFill>
          </a:endParaRPr>
        </a:p>
      </dgm:t>
    </dgm:pt>
    <dgm:pt modelId="{7848D71E-561D-42C6-AFD4-A0D4933B3B25}" type="parTrans" cxnId="{0BCA9A2C-5B8A-4455-9BC2-7CB198918B94}">
      <dgm:prSet/>
      <dgm:spPr/>
      <dgm:t>
        <a:bodyPr/>
        <a:lstStyle/>
        <a:p>
          <a:endParaRPr lang="en-US"/>
        </a:p>
      </dgm:t>
    </dgm:pt>
    <dgm:pt modelId="{D728914A-49A2-4DCE-9E6A-AC9DCD09B6B5}" type="sibTrans" cxnId="{0BCA9A2C-5B8A-4455-9BC2-7CB198918B94}">
      <dgm:prSet/>
      <dgm:spPr/>
      <dgm:t>
        <a:bodyPr/>
        <a:lstStyle/>
        <a:p>
          <a:endParaRPr lang="en-US"/>
        </a:p>
      </dgm:t>
    </dgm:pt>
    <dgm:pt modelId="{437E4991-D580-4E71-A9E1-A3D1C38C2309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повышать содержание в мозге </a:t>
          </a:r>
          <a:r>
            <a:rPr lang="ru-RU" sz="1200" dirty="0" err="1" smtClean="0">
              <a:solidFill>
                <a:schemeClr val="tx1"/>
              </a:solidFill>
            </a:rPr>
            <a:t>серотонина</a:t>
          </a:r>
          <a:endParaRPr lang="en-US" sz="1200" dirty="0">
            <a:solidFill>
              <a:schemeClr val="tx1"/>
            </a:solidFill>
          </a:endParaRPr>
        </a:p>
      </dgm:t>
    </dgm:pt>
    <dgm:pt modelId="{523CDFC9-977A-4530-B1BC-3FF939CC5D38}" type="parTrans" cxnId="{A8329BCB-3738-488C-8F21-7098DCEBFE9C}">
      <dgm:prSet/>
      <dgm:spPr/>
      <dgm:t>
        <a:bodyPr/>
        <a:lstStyle/>
        <a:p>
          <a:endParaRPr lang="en-US"/>
        </a:p>
      </dgm:t>
    </dgm:pt>
    <dgm:pt modelId="{E0A8F3CA-7114-494B-9371-859CE5571974}" type="sibTrans" cxnId="{A8329BCB-3738-488C-8F21-7098DCEBFE9C}">
      <dgm:prSet/>
      <dgm:spPr/>
      <dgm:t>
        <a:bodyPr/>
        <a:lstStyle/>
        <a:p>
          <a:endParaRPr lang="en-US"/>
        </a:p>
      </dgm:t>
    </dgm:pt>
    <dgm:pt modelId="{A55719AA-24FC-4226-906D-8A2A10374F11}" type="pres">
      <dgm:prSet presAssocID="{E8F87436-ABA3-4B0D-A061-BBC68452DCE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C56E23-1FED-4194-B24E-BD29FB1C19A3}" type="pres">
      <dgm:prSet presAssocID="{4FD27BB9-151D-40FE-AA09-92970BD30444}" presName="posSpace" presStyleCnt="0"/>
      <dgm:spPr/>
    </dgm:pt>
    <dgm:pt modelId="{2FD04F26-F5AF-43BC-95B4-56A00759987A}" type="pres">
      <dgm:prSet presAssocID="{4FD27BB9-151D-40FE-AA09-92970BD30444}" presName="vertFlow" presStyleCnt="0"/>
      <dgm:spPr/>
    </dgm:pt>
    <dgm:pt modelId="{96CE2319-0609-4C9E-9DE0-E068390D3561}" type="pres">
      <dgm:prSet presAssocID="{4FD27BB9-151D-40FE-AA09-92970BD30444}" presName="topSpace" presStyleCnt="0"/>
      <dgm:spPr/>
    </dgm:pt>
    <dgm:pt modelId="{BCB05490-7E4F-4A7E-BE0A-6F0DEB8BB9FF}" type="pres">
      <dgm:prSet presAssocID="{4FD27BB9-151D-40FE-AA09-92970BD30444}" presName="firstComp" presStyleCnt="0"/>
      <dgm:spPr/>
    </dgm:pt>
    <dgm:pt modelId="{4360DED0-C517-4659-8B7E-6809D65DDD86}" type="pres">
      <dgm:prSet presAssocID="{4FD27BB9-151D-40FE-AA09-92970BD30444}" presName="firstChild" presStyleLbl="bgAccFollowNode1" presStyleIdx="0" presStyleCnt="6" custScaleX="134598" custLinFactX="-33765" custLinFactNeighborX="-100000" custLinFactNeighborY="39676"/>
      <dgm:spPr/>
      <dgm:t>
        <a:bodyPr/>
        <a:lstStyle/>
        <a:p>
          <a:endParaRPr lang="en-US"/>
        </a:p>
      </dgm:t>
    </dgm:pt>
    <dgm:pt modelId="{72CB2B5D-AC45-46D7-B797-A5A10A064343}" type="pres">
      <dgm:prSet presAssocID="{4FD27BB9-151D-40FE-AA09-92970BD30444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D6708-9325-4F01-A865-736E4C7CAB34}" type="pres">
      <dgm:prSet presAssocID="{D4CD83EC-674E-498A-AE2F-FF066EEBA6A2}" presName="comp" presStyleCnt="0"/>
      <dgm:spPr/>
    </dgm:pt>
    <dgm:pt modelId="{035FA392-44C4-4886-9BFA-9C35AAA5EEFF}" type="pres">
      <dgm:prSet presAssocID="{D4CD83EC-674E-498A-AE2F-FF066EEBA6A2}" presName="child" presStyleLbl="bgAccFollowNode1" presStyleIdx="1" presStyleCnt="6" custScaleX="134859" custLinFactX="-33765" custLinFactNeighborX="-100000" custLinFactNeighborY="28808"/>
      <dgm:spPr/>
      <dgm:t>
        <a:bodyPr/>
        <a:lstStyle/>
        <a:p>
          <a:endParaRPr lang="en-US"/>
        </a:p>
      </dgm:t>
    </dgm:pt>
    <dgm:pt modelId="{85D1588D-E87F-4DE7-8EEB-CA3AD7441E13}" type="pres">
      <dgm:prSet presAssocID="{D4CD83EC-674E-498A-AE2F-FF066EEBA6A2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46D71-3586-42B7-A0F0-40BBB94B473A}" type="pres">
      <dgm:prSet presAssocID="{C42B3E8A-17C2-4F84-919F-E07A834AF32C}" presName="comp" presStyleCnt="0"/>
      <dgm:spPr/>
    </dgm:pt>
    <dgm:pt modelId="{94912147-7EAF-4CE8-BC13-F3C770F7CAFC}" type="pres">
      <dgm:prSet presAssocID="{C42B3E8A-17C2-4F84-919F-E07A834AF32C}" presName="child" presStyleLbl="bgAccFollowNode1" presStyleIdx="2" presStyleCnt="6" custScaleX="137328" custScaleY="135234" custLinFactX="-26526" custLinFactNeighborX="-100000" custLinFactNeighborY="31971"/>
      <dgm:spPr/>
      <dgm:t>
        <a:bodyPr/>
        <a:lstStyle/>
        <a:p>
          <a:endParaRPr lang="en-US"/>
        </a:p>
      </dgm:t>
    </dgm:pt>
    <dgm:pt modelId="{39A106D3-C34A-49E7-BDE9-921AC5907887}" type="pres">
      <dgm:prSet presAssocID="{C42B3E8A-17C2-4F84-919F-E07A834AF32C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A6945-CF62-42E4-8944-D64FC9D08320}" type="pres">
      <dgm:prSet presAssocID="{4FD27BB9-151D-40FE-AA09-92970BD30444}" presName="negSpace" presStyleCnt="0"/>
      <dgm:spPr/>
    </dgm:pt>
    <dgm:pt modelId="{06879514-D977-42B1-8CAC-0396C8B0EA3B}" type="pres">
      <dgm:prSet presAssocID="{4FD27BB9-151D-40FE-AA09-92970BD30444}" presName="circle" presStyleLbl="node1" presStyleIdx="0" presStyleCnt="2" custScaleX="170574" custLinFactNeighborX="-89195" custLinFactNeighborY="-6758"/>
      <dgm:spPr/>
      <dgm:t>
        <a:bodyPr/>
        <a:lstStyle/>
        <a:p>
          <a:endParaRPr lang="en-US"/>
        </a:p>
      </dgm:t>
    </dgm:pt>
    <dgm:pt modelId="{B812C6A0-1D9F-418E-9E5D-2F733589F5E6}" type="pres">
      <dgm:prSet presAssocID="{4B9DFDA7-89F3-4EDA-83D5-7AD466F5F100}" presName="transSpace" presStyleCnt="0"/>
      <dgm:spPr/>
    </dgm:pt>
    <dgm:pt modelId="{470B55AA-FD1A-48E0-9D99-C12B56F5A3B1}" type="pres">
      <dgm:prSet presAssocID="{93602EE6-0398-40B7-BA2F-82E75ED2F6DA}" presName="posSpace" presStyleCnt="0"/>
      <dgm:spPr/>
    </dgm:pt>
    <dgm:pt modelId="{79382724-1974-4CC0-843A-CBC022777B5F}" type="pres">
      <dgm:prSet presAssocID="{93602EE6-0398-40B7-BA2F-82E75ED2F6DA}" presName="vertFlow" presStyleCnt="0"/>
      <dgm:spPr/>
    </dgm:pt>
    <dgm:pt modelId="{EC98061B-1B07-4072-9918-3541E98D6153}" type="pres">
      <dgm:prSet presAssocID="{93602EE6-0398-40B7-BA2F-82E75ED2F6DA}" presName="topSpace" presStyleCnt="0"/>
      <dgm:spPr/>
    </dgm:pt>
    <dgm:pt modelId="{A099825D-F5F4-4938-B8AE-C5D1F30FB2DB}" type="pres">
      <dgm:prSet presAssocID="{93602EE6-0398-40B7-BA2F-82E75ED2F6DA}" presName="firstComp" presStyleCnt="0"/>
      <dgm:spPr/>
    </dgm:pt>
    <dgm:pt modelId="{6A537137-D0BB-478D-A042-2F96F643F3FE}" type="pres">
      <dgm:prSet presAssocID="{93602EE6-0398-40B7-BA2F-82E75ED2F6DA}" presName="firstChild" presStyleLbl="bgAccFollowNode1" presStyleIdx="3" presStyleCnt="6" custScaleX="117944" custScaleY="113086" custLinFactNeighborX="-33204" custLinFactNeighborY="-27789"/>
      <dgm:spPr/>
      <dgm:t>
        <a:bodyPr/>
        <a:lstStyle/>
        <a:p>
          <a:endParaRPr lang="en-US"/>
        </a:p>
      </dgm:t>
    </dgm:pt>
    <dgm:pt modelId="{C4B95A0B-B97B-431F-858C-189CA1A96561}" type="pres">
      <dgm:prSet presAssocID="{93602EE6-0398-40B7-BA2F-82E75ED2F6DA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AD592-36DE-4C67-A843-762899DAE924}" type="pres">
      <dgm:prSet presAssocID="{D4C5C4F1-3E88-4C37-9884-9DABD3B12695}" presName="comp" presStyleCnt="0"/>
      <dgm:spPr/>
    </dgm:pt>
    <dgm:pt modelId="{5BDE723F-577C-4CC3-B033-06C040C1723F}" type="pres">
      <dgm:prSet presAssocID="{D4C5C4F1-3E88-4C37-9884-9DABD3B12695}" presName="child" presStyleLbl="bgAccFollowNode1" presStyleIdx="4" presStyleCnt="6" custScaleX="118795" custScaleY="114159" custLinFactNeighborX="-32779" custLinFactNeighborY="-28679"/>
      <dgm:spPr/>
      <dgm:t>
        <a:bodyPr/>
        <a:lstStyle/>
        <a:p>
          <a:endParaRPr lang="en-US"/>
        </a:p>
      </dgm:t>
    </dgm:pt>
    <dgm:pt modelId="{FB916869-9975-4CFE-9745-B9FC582CD65D}" type="pres">
      <dgm:prSet presAssocID="{D4C5C4F1-3E88-4C37-9884-9DABD3B12695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A377C-73D3-49D2-B4D8-DD68BCED5310}" type="pres">
      <dgm:prSet presAssocID="{437E4991-D580-4E71-A9E1-A3D1C38C2309}" presName="comp" presStyleCnt="0"/>
      <dgm:spPr/>
    </dgm:pt>
    <dgm:pt modelId="{C44E64EC-6804-491F-97EA-ADF1AC049304}" type="pres">
      <dgm:prSet presAssocID="{437E4991-D580-4E71-A9E1-A3D1C38C2309}" presName="child" presStyleLbl="bgAccFollowNode1" presStyleIdx="5" presStyleCnt="6" custScaleX="123982" custScaleY="123999" custLinFactNeighborX="-35177" custLinFactNeighborY="-30641"/>
      <dgm:spPr/>
      <dgm:t>
        <a:bodyPr/>
        <a:lstStyle/>
        <a:p>
          <a:endParaRPr lang="en-US"/>
        </a:p>
      </dgm:t>
    </dgm:pt>
    <dgm:pt modelId="{C259C2C2-4916-496A-8416-DAA0BD41E233}" type="pres">
      <dgm:prSet presAssocID="{437E4991-D580-4E71-A9E1-A3D1C38C2309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B3992-7DF2-4BBE-9CE1-9FED9C43C1B4}" type="pres">
      <dgm:prSet presAssocID="{93602EE6-0398-40B7-BA2F-82E75ED2F6DA}" presName="negSpace" presStyleCnt="0"/>
      <dgm:spPr/>
    </dgm:pt>
    <dgm:pt modelId="{26548D35-F25A-4C32-A813-C6C936092119}" type="pres">
      <dgm:prSet presAssocID="{93602EE6-0398-40B7-BA2F-82E75ED2F6DA}" presName="circle" presStyleLbl="node1" presStyleIdx="1" presStyleCnt="2" custScaleX="162037" custLinFactNeighborX="-87272" custLinFactNeighborY="-275"/>
      <dgm:spPr/>
      <dgm:t>
        <a:bodyPr/>
        <a:lstStyle/>
        <a:p>
          <a:endParaRPr lang="en-US"/>
        </a:p>
      </dgm:t>
    </dgm:pt>
  </dgm:ptLst>
  <dgm:cxnLst>
    <dgm:cxn modelId="{2558650C-6B7B-47D0-92F0-399F918AEBFA}" srcId="{4FD27BB9-151D-40FE-AA09-92970BD30444}" destId="{3284DC9A-F01C-49AF-8071-0562D2F3C789}" srcOrd="0" destOrd="0" parTransId="{1F061DEF-CF5B-41C1-83CB-868CD159CC5C}" sibTransId="{D9F20158-B77D-4EC8-B052-434F15A9E6B3}"/>
    <dgm:cxn modelId="{3D2C2B73-B194-45C1-AE1B-45496D96E36A}" type="presOf" srcId="{437E4991-D580-4E71-A9E1-A3D1C38C2309}" destId="{C259C2C2-4916-496A-8416-DAA0BD41E233}" srcOrd="1" destOrd="0" presId="urn:microsoft.com/office/officeart/2005/8/layout/hList9"/>
    <dgm:cxn modelId="{FF45596C-8083-4885-AEA6-D46F4B3C89B2}" type="presOf" srcId="{D4C5C4F1-3E88-4C37-9884-9DABD3B12695}" destId="{FB916869-9975-4CFE-9745-B9FC582CD65D}" srcOrd="1" destOrd="0" presId="urn:microsoft.com/office/officeart/2005/8/layout/hList9"/>
    <dgm:cxn modelId="{6059B16B-F8E8-4C02-881C-EB3886B09FF8}" type="presOf" srcId="{4FD27BB9-151D-40FE-AA09-92970BD30444}" destId="{06879514-D977-42B1-8CAC-0396C8B0EA3B}" srcOrd="0" destOrd="0" presId="urn:microsoft.com/office/officeart/2005/8/layout/hList9"/>
    <dgm:cxn modelId="{F43744D6-A4FD-4A1F-AB03-5BC4CC8555E2}" type="presOf" srcId="{D4C5C4F1-3E88-4C37-9884-9DABD3B12695}" destId="{5BDE723F-577C-4CC3-B033-06C040C1723F}" srcOrd="0" destOrd="0" presId="urn:microsoft.com/office/officeart/2005/8/layout/hList9"/>
    <dgm:cxn modelId="{8AFD4AF7-F907-4BD4-A381-662934C38385}" srcId="{93602EE6-0398-40B7-BA2F-82E75ED2F6DA}" destId="{293113C1-BB80-4B45-8430-351B8F00CB10}" srcOrd="0" destOrd="0" parTransId="{EEBF4A2C-5A5B-4C7F-87BB-6F0EE098E800}" sibTransId="{9B8A7294-58E3-49D9-9EC9-3140E6069A68}"/>
    <dgm:cxn modelId="{BC3041CD-674D-4A1E-8665-AAB1AE14CEDD}" type="presOf" srcId="{293113C1-BB80-4B45-8430-351B8F00CB10}" destId="{C4B95A0B-B97B-431F-858C-189CA1A96561}" srcOrd="1" destOrd="0" presId="urn:microsoft.com/office/officeart/2005/8/layout/hList9"/>
    <dgm:cxn modelId="{FAEA4F04-322C-401B-96B1-5E22458126D6}" srcId="{4FD27BB9-151D-40FE-AA09-92970BD30444}" destId="{C42B3E8A-17C2-4F84-919F-E07A834AF32C}" srcOrd="2" destOrd="0" parTransId="{27E77F51-BDAC-4B97-AA44-FC34F54FB25C}" sibTransId="{F3B432B2-64A4-4277-BA13-26A4F17F94B4}"/>
    <dgm:cxn modelId="{59F1EB10-0F26-4E05-A6ED-DAD68E3D36C3}" type="presOf" srcId="{D4CD83EC-674E-498A-AE2F-FF066EEBA6A2}" destId="{85D1588D-E87F-4DE7-8EEB-CA3AD7441E13}" srcOrd="1" destOrd="0" presId="urn:microsoft.com/office/officeart/2005/8/layout/hList9"/>
    <dgm:cxn modelId="{A8329BCB-3738-488C-8F21-7098DCEBFE9C}" srcId="{93602EE6-0398-40B7-BA2F-82E75ED2F6DA}" destId="{437E4991-D580-4E71-A9E1-A3D1C38C2309}" srcOrd="2" destOrd="0" parTransId="{523CDFC9-977A-4530-B1BC-3FF939CC5D38}" sibTransId="{E0A8F3CA-7114-494B-9371-859CE5571974}"/>
    <dgm:cxn modelId="{8EE25851-8103-4C75-86EE-2B5F803EE294}" type="presOf" srcId="{C42B3E8A-17C2-4F84-919F-E07A834AF32C}" destId="{39A106D3-C34A-49E7-BDE9-921AC5907887}" srcOrd="1" destOrd="0" presId="urn:microsoft.com/office/officeart/2005/8/layout/hList9"/>
    <dgm:cxn modelId="{A0AFB7C4-BFA4-413B-B247-40BA1F923309}" type="presOf" srcId="{293113C1-BB80-4B45-8430-351B8F00CB10}" destId="{6A537137-D0BB-478D-A042-2F96F643F3FE}" srcOrd="0" destOrd="0" presId="urn:microsoft.com/office/officeart/2005/8/layout/hList9"/>
    <dgm:cxn modelId="{ED66CABC-8EC7-426B-9801-2C38D0DABA44}" type="presOf" srcId="{437E4991-D580-4E71-A9E1-A3D1C38C2309}" destId="{C44E64EC-6804-491F-97EA-ADF1AC049304}" srcOrd="0" destOrd="0" presId="urn:microsoft.com/office/officeart/2005/8/layout/hList9"/>
    <dgm:cxn modelId="{CA5D5313-FB84-4627-B41B-7E5CA87A7A82}" type="presOf" srcId="{D4CD83EC-674E-498A-AE2F-FF066EEBA6A2}" destId="{035FA392-44C4-4886-9BFA-9C35AAA5EEFF}" srcOrd="0" destOrd="0" presId="urn:microsoft.com/office/officeart/2005/8/layout/hList9"/>
    <dgm:cxn modelId="{A865A7A4-73AD-4FA0-926C-42C5C78D95B6}" type="presOf" srcId="{93602EE6-0398-40B7-BA2F-82E75ED2F6DA}" destId="{26548D35-F25A-4C32-A813-C6C936092119}" srcOrd="0" destOrd="0" presId="urn:microsoft.com/office/officeart/2005/8/layout/hList9"/>
    <dgm:cxn modelId="{ED1BC0B5-9E00-47E0-A38E-4EA10452DA5E}" srcId="{4FD27BB9-151D-40FE-AA09-92970BD30444}" destId="{D4CD83EC-674E-498A-AE2F-FF066EEBA6A2}" srcOrd="1" destOrd="0" parTransId="{3D810BFE-E2D0-40D4-A2A1-FE29D328958D}" sibTransId="{24ACC89A-5940-40B1-A8FC-63DC5FFCB64D}"/>
    <dgm:cxn modelId="{D3E416CB-564C-4A00-8D62-1C376CF5D43A}" srcId="{E8F87436-ABA3-4B0D-A061-BBC68452DCED}" destId="{93602EE6-0398-40B7-BA2F-82E75ED2F6DA}" srcOrd="1" destOrd="0" parTransId="{9A4F70DF-3B69-47DA-A2D7-2BA16978E7CE}" sibTransId="{320110DE-805C-4E7B-B7E7-A74AF900E6FA}"/>
    <dgm:cxn modelId="{D277E271-D4AF-47D4-91FE-2B66095E8D8E}" srcId="{E8F87436-ABA3-4B0D-A061-BBC68452DCED}" destId="{4FD27BB9-151D-40FE-AA09-92970BD30444}" srcOrd="0" destOrd="0" parTransId="{BBC36BC3-9E50-4F6F-814D-1B9362757676}" sibTransId="{4B9DFDA7-89F3-4EDA-83D5-7AD466F5F100}"/>
    <dgm:cxn modelId="{BCFF283C-B41B-4EB8-9EF0-374BE4142727}" type="presOf" srcId="{3284DC9A-F01C-49AF-8071-0562D2F3C789}" destId="{4360DED0-C517-4659-8B7E-6809D65DDD86}" srcOrd="0" destOrd="0" presId="urn:microsoft.com/office/officeart/2005/8/layout/hList9"/>
    <dgm:cxn modelId="{03E1CABF-E7B2-4AD3-AB1D-06FF11190E85}" type="presOf" srcId="{E8F87436-ABA3-4B0D-A061-BBC68452DCED}" destId="{A55719AA-24FC-4226-906D-8A2A10374F11}" srcOrd="0" destOrd="0" presId="urn:microsoft.com/office/officeart/2005/8/layout/hList9"/>
    <dgm:cxn modelId="{8AC305C5-4A6B-4D16-928B-C85D6CCFC74D}" type="presOf" srcId="{C42B3E8A-17C2-4F84-919F-E07A834AF32C}" destId="{94912147-7EAF-4CE8-BC13-F3C770F7CAFC}" srcOrd="0" destOrd="0" presId="urn:microsoft.com/office/officeart/2005/8/layout/hList9"/>
    <dgm:cxn modelId="{0BCA9A2C-5B8A-4455-9BC2-7CB198918B94}" srcId="{93602EE6-0398-40B7-BA2F-82E75ED2F6DA}" destId="{D4C5C4F1-3E88-4C37-9884-9DABD3B12695}" srcOrd="1" destOrd="0" parTransId="{7848D71E-561D-42C6-AFD4-A0D4933B3B25}" sibTransId="{D728914A-49A2-4DCE-9E6A-AC9DCD09B6B5}"/>
    <dgm:cxn modelId="{401A02F0-3F3F-44C3-A4A7-66C84C58944A}" type="presOf" srcId="{3284DC9A-F01C-49AF-8071-0562D2F3C789}" destId="{72CB2B5D-AC45-46D7-B797-A5A10A064343}" srcOrd="1" destOrd="0" presId="urn:microsoft.com/office/officeart/2005/8/layout/hList9"/>
    <dgm:cxn modelId="{F9351365-671B-4998-AACA-D5B6B5DE2964}" type="presParOf" srcId="{A55719AA-24FC-4226-906D-8A2A10374F11}" destId="{E8C56E23-1FED-4194-B24E-BD29FB1C19A3}" srcOrd="0" destOrd="0" presId="urn:microsoft.com/office/officeart/2005/8/layout/hList9"/>
    <dgm:cxn modelId="{C6A55EDF-3FF0-4AFD-9999-52896B8EE99E}" type="presParOf" srcId="{A55719AA-24FC-4226-906D-8A2A10374F11}" destId="{2FD04F26-F5AF-43BC-95B4-56A00759987A}" srcOrd="1" destOrd="0" presId="urn:microsoft.com/office/officeart/2005/8/layout/hList9"/>
    <dgm:cxn modelId="{963572B1-F42D-4153-A45A-BF692A1B16B7}" type="presParOf" srcId="{2FD04F26-F5AF-43BC-95B4-56A00759987A}" destId="{96CE2319-0609-4C9E-9DE0-E068390D3561}" srcOrd="0" destOrd="0" presId="urn:microsoft.com/office/officeart/2005/8/layout/hList9"/>
    <dgm:cxn modelId="{7DF7594D-FA7E-45FF-9752-53F0F9B096B5}" type="presParOf" srcId="{2FD04F26-F5AF-43BC-95B4-56A00759987A}" destId="{BCB05490-7E4F-4A7E-BE0A-6F0DEB8BB9FF}" srcOrd="1" destOrd="0" presId="urn:microsoft.com/office/officeart/2005/8/layout/hList9"/>
    <dgm:cxn modelId="{9ACB3561-18C4-4F12-A2C2-981D1CC7FB96}" type="presParOf" srcId="{BCB05490-7E4F-4A7E-BE0A-6F0DEB8BB9FF}" destId="{4360DED0-C517-4659-8B7E-6809D65DDD86}" srcOrd="0" destOrd="0" presId="urn:microsoft.com/office/officeart/2005/8/layout/hList9"/>
    <dgm:cxn modelId="{1B520782-591C-49BC-8F65-FAF6769F55C8}" type="presParOf" srcId="{BCB05490-7E4F-4A7E-BE0A-6F0DEB8BB9FF}" destId="{72CB2B5D-AC45-46D7-B797-A5A10A064343}" srcOrd="1" destOrd="0" presId="urn:microsoft.com/office/officeart/2005/8/layout/hList9"/>
    <dgm:cxn modelId="{E021FA59-7681-4F12-9ECB-183AF7728798}" type="presParOf" srcId="{2FD04F26-F5AF-43BC-95B4-56A00759987A}" destId="{31FD6708-9325-4F01-A865-736E4C7CAB34}" srcOrd="2" destOrd="0" presId="urn:microsoft.com/office/officeart/2005/8/layout/hList9"/>
    <dgm:cxn modelId="{3E563E62-18E5-43B6-9B3D-6E68E32E85A9}" type="presParOf" srcId="{31FD6708-9325-4F01-A865-736E4C7CAB34}" destId="{035FA392-44C4-4886-9BFA-9C35AAA5EEFF}" srcOrd="0" destOrd="0" presId="urn:microsoft.com/office/officeart/2005/8/layout/hList9"/>
    <dgm:cxn modelId="{7BD0D0E5-F6F8-4EAC-88CE-AA809CBC01A3}" type="presParOf" srcId="{31FD6708-9325-4F01-A865-736E4C7CAB34}" destId="{85D1588D-E87F-4DE7-8EEB-CA3AD7441E13}" srcOrd="1" destOrd="0" presId="urn:microsoft.com/office/officeart/2005/8/layout/hList9"/>
    <dgm:cxn modelId="{31EF0BE4-4A92-4266-AC8E-D75376286B99}" type="presParOf" srcId="{2FD04F26-F5AF-43BC-95B4-56A00759987A}" destId="{46B46D71-3586-42B7-A0F0-40BBB94B473A}" srcOrd="3" destOrd="0" presId="urn:microsoft.com/office/officeart/2005/8/layout/hList9"/>
    <dgm:cxn modelId="{457D87F2-88F2-406F-B5EF-711F5063DFFF}" type="presParOf" srcId="{46B46D71-3586-42B7-A0F0-40BBB94B473A}" destId="{94912147-7EAF-4CE8-BC13-F3C770F7CAFC}" srcOrd="0" destOrd="0" presId="urn:microsoft.com/office/officeart/2005/8/layout/hList9"/>
    <dgm:cxn modelId="{70EA8A9F-3F39-44E4-9059-B718CFEE2D79}" type="presParOf" srcId="{46B46D71-3586-42B7-A0F0-40BBB94B473A}" destId="{39A106D3-C34A-49E7-BDE9-921AC5907887}" srcOrd="1" destOrd="0" presId="urn:microsoft.com/office/officeart/2005/8/layout/hList9"/>
    <dgm:cxn modelId="{5A0C993D-45D2-44B7-AA5B-9FDF8C95AC3C}" type="presParOf" srcId="{A55719AA-24FC-4226-906D-8A2A10374F11}" destId="{518A6945-CF62-42E4-8944-D64FC9D08320}" srcOrd="2" destOrd="0" presId="urn:microsoft.com/office/officeart/2005/8/layout/hList9"/>
    <dgm:cxn modelId="{1FAF012B-826A-4AFA-9C1A-A39985C70A15}" type="presParOf" srcId="{A55719AA-24FC-4226-906D-8A2A10374F11}" destId="{06879514-D977-42B1-8CAC-0396C8B0EA3B}" srcOrd="3" destOrd="0" presId="urn:microsoft.com/office/officeart/2005/8/layout/hList9"/>
    <dgm:cxn modelId="{2FBDE424-9400-4132-926F-8725CBFDCA8F}" type="presParOf" srcId="{A55719AA-24FC-4226-906D-8A2A10374F11}" destId="{B812C6A0-1D9F-418E-9E5D-2F733589F5E6}" srcOrd="4" destOrd="0" presId="urn:microsoft.com/office/officeart/2005/8/layout/hList9"/>
    <dgm:cxn modelId="{032EF1A1-BC83-43DD-9CA5-1322BF1BEF62}" type="presParOf" srcId="{A55719AA-24FC-4226-906D-8A2A10374F11}" destId="{470B55AA-FD1A-48E0-9D99-C12B56F5A3B1}" srcOrd="5" destOrd="0" presId="urn:microsoft.com/office/officeart/2005/8/layout/hList9"/>
    <dgm:cxn modelId="{1A829F16-30A3-4441-9C04-364A220D44C9}" type="presParOf" srcId="{A55719AA-24FC-4226-906D-8A2A10374F11}" destId="{79382724-1974-4CC0-843A-CBC022777B5F}" srcOrd="6" destOrd="0" presId="urn:microsoft.com/office/officeart/2005/8/layout/hList9"/>
    <dgm:cxn modelId="{67C348F9-5675-47AF-9009-31E7EEE23CFD}" type="presParOf" srcId="{79382724-1974-4CC0-843A-CBC022777B5F}" destId="{EC98061B-1B07-4072-9918-3541E98D6153}" srcOrd="0" destOrd="0" presId="urn:microsoft.com/office/officeart/2005/8/layout/hList9"/>
    <dgm:cxn modelId="{C9D68432-8EA0-4DCF-BE7A-906FE87607E3}" type="presParOf" srcId="{79382724-1974-4CC0-843A-CBC022777B5F}" destId="{A099825D-F5F4-4938-B8AE-C5D1F30FB2DB}" srcOrd="1" destOrd="0" presId="urn:microsoft.com/office/officeart/2005/8/layout/hList9"/>
    <dgm:cxn modelId="{A462F732-4D05-4A83-8E04-DC291FFACAA6}" type="presParOf" srcId="{A099825D-F5F4-4938-B8AE-C5D1F30FB2DB}" destId="{6A537137-D0BB-478D-A042-2F96F643F3FE}" srcOrd="0" destOrd="0" presId="urn:microsoft.com/office/officeart/2005/8/layout/hList9"/>
    <dgm:cxn modelId="{95FB7634-AD8E-4F6F-A1F9-6496ACED2E5C}" type="presParOf" srcId="{A099825D-F5F4-4938-B8AE-C5D1F30FB2DB}" destId="{C4B95A0B-B97B-431F-858C-189CA1A96561}" srcOrd="1" destOrd="0" presId="urn:microsoft.com/office/officeart/2005/8/layout/hList9"/>
    <dgm:cxn modelId="{03ED7AB8-5D5A-4941-8743-72206E8623B3}" type="presParOf" srcId="{79382724-1974-4CC0-843A-CBC022777B5F}" destId="{C4FAD592-36DE-4C67-A843-762899DAE924}" srcOrd="2" destOrd="0" presId="urn:microsoft.com/office/officeart/2005/8/layout/hList9"/>
    <dgm:cxn modelId="{30E1A6FB-7422-47B3-AEEE-752987AE44E1}" type="presParOf" srcId="{C4FAD592-36DE-4C67-A843-762899DAE924}" destId="{5BDE723F-577C-4CC3-B033-06C040C1723F}" srcOrd="0" destOrd="0" presId="urn:microsoft.com/office/officeart/2005/8/layout/hList9"/>
    <dgm:cxn modelId="{07E67D54-38CF-4164-A291-29ED5454F726}" type="presParOf" srcId="{C4FAD592-36DE-4C67-A843-762899DAE924}" destId="{FB916869-9975-4CFE-9745-B9FC582CD65D}" srcOrd="1" destOrd="0" presId="urn:microsoft.com/office/officeart/2005/8/layout/hList9"/>
    <dgm:cxn modelId="{FB778A19-71A9-4233-A51E-1C4247C3D290}" type="presParOf" srcId="{79382724-1974-4CC0-843A-CBC022777B5F}" destId="{B28A377C-73D3-49D2-B4D8-DD68BCED5310}" srcOrd="3" destOrd="0" presId="urn:microsoft.com/office/officeart/2005/8/layout/hList9"/>
    <dgm:cxn modelId="{4BCA87A4-F0A4-4993-8E57-51FF1DBA0345}" type="presParOf" srcId="{B28A377C-73D3-49D2-B4D8-DD68BCED5310}" destId="{C44E64EC-6804-491F-97EA-ADF1AC049304}" srcOrd="0" destOrd="0" presId="urn:microsoft.com/office/officeart/2005/8/layout/hList9"/>
    <dgm:cxn modelId="{A1ED19A8-DAD8-46E5-B138-67BB358F8646}" type="presParOf" srcId="{B28A377C-73D3-49D2-B4D8-DD68BCED5310}" destId="{C259C2C2-4916-496A-8416-DAA0BD41E233}" srcOrd="1" destOrd="0" presId="urn:microsoft.com/office/officeart/2005/8/layout/hList9"/>
    <dgm:cxn modelId="{CD188F9C-A984-421E-9EC6-97EEFEC7205E}" type="presParOf" srcId="{A55719AA-24FC-4226-906D-8A2A10374F11}" destId="{E70B3992-7DF2-4BBE-9CE1-9FED9C43C1B4}" srcOrd="7" destOrd="0" presId="urn:microsoft.com/office/officeart/2005/8/layout/hList9"/>
    <dgm:cxn modelId="{C56E8D7A-800B-4217-A314-D85D84A99DB2}" type="presParOf" srcId="{A55719AA-24FC-4226-906D-8A2A10374F11}" destId="{26548D35-F25A-4C32-A813-C6C936092119}" srcOrd="8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E61A2-BA04-421E-A214-0503F4DA73C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05DCC6-77A6-4E2E-A1AC-228D955BE3A5}">
      <dgm:prSet/>
      <dgm:spPr/>
      <dgm:t>
        <a:bodyPr/>
        <a:lstStyle/>
        <a:p>
          <a:pPr rtl="0"/>
          <a:r>
            <a:rPr lang="ru-RU" b="1" dirty="0" smtClean="0"/>
            <a:t>непосредственным воздействием на нейроны; </a:t>
          </a:r>
          <a:endParaRPr lang="en-US" dirty="0"/>
        </a:p>
      </dgm:t>
    </dgm:pt>
    <dgm:pt modelId="{C6355576-D43B-4509-849F-8E846D54C57B}" type="parTrans" cxnId="{F0A8917B-B6D0-4464-88E8-3B3CFEA2395E}">
      <dgm:prSet/>
      <dgm:spPr/>
      <dgm:t>
        <a:bodyPr/>
        <a:lstStyle/>
        <a:p>
          <a:endParaRPr lang="en-US"/>
        </a:p>
      </dgm:t>
    </dgm:pt>
    <dgm:pt modelId="{0512DCBE-CD0C-4252-BC0F-07D90FDD07B2}" type="sibTrans" cxnId="{F0A8917B-B6D0-4464-88E8-3B3CFEA2395E}">
      <dgm:prSet/>
      <dgm:spPr/>
      <dgm:t>
        <a:bodyPr/>
        <a:lstStyle/>
        <a:p>
          <a:endParaRPr lang="en-US"/>
        </a:p>
      </dgm:t>
    </dgm:pt>
    <dgm:pt modelId="{20A15619-112B-446B-BD0F-BE37F2073EEB}">
      <dgm:prSet/>
      <dgm:spPr/>
      <dgm:t>
        <a:bodyPr/>
        <a:lstStyle/>
        <a:p>
          <a:pPr rtl="0"/>
          <a:r>
            <a:rPr lang="ru-RU" b="1" dirty="0" smtClean="0"/>
            <a:t>улучшением мозгового кровотока и </a:t>
          </a:r>
          <a:r>
            <a:rPr lang="ru-RU" b="1" dirty="0" err="1" smtClean="0"/>
            <a:t>микроциркуляции</a:t>
          </a:r>
          <a:r>
            <a:rPr lang="ru-RU" b="1" dirty="0" smtClean="0"/>
            <a:t> крови в мозгу; </a:t>
          </a:r>
          <a:endParaRPr lang="en-US" dirty="0"/>
        </a:p>
      </dgm:t>
    </dgm:pt>
    <dgm:pt modelId="{C57AC7FB-588F-4AE1-BB0D-211F5F6CCE55}" type="parTrans" cxnId="{447493E8-A97E-4CED-9F0E-2FB758E53ADB}">
      <dgm:prSet/>
      <dgm:spPr/>
      <dgm:t>
        <a:bodyPr/>
        <a:lstStyle/>
        <a:p>
          <a:endParaRPr lang="en-US"/>
        </a:p>
      </dgm:t>
    </dgm:pt>
    <dgm:pt modelId="{8F8CD1DC-1881-4D5B-A932-D8509A5FD51C}" type="sibTrans" cxnId="{447493E8-A97E-4CED-9F0E-2FB758E53ADB}">
      <dgm:prSet/>
      <dgm:spPr/>
      <dgm:t>
        <a:bodyPr/>
        <a:lstStyle/>
        <a:p>
          <a:endParaRPr lang="en-US"/>
        </a:p>
      </dgm:t>
    </dgm:pt>
    <dgm:pt modelId="{770DCD69-2024-444C-877C-E37137DD6BEF}">
      <dgm:prSet/>
      <dgm:spPr/>
      <dgm:t>
        <a:bodyPr/>
        <a:lstStyle/>
        <a:p>
          <a:pPr rtl="0"/>
          <a:r>
            <a:rPr lang="ru-RU" b="1" dirty="0" err="1" smtClean="0"/>
            <a:t>антиагрегантным</a:t>
          </a:r>
          <a:r>
            <a:rPr lang="ru-RU" b="1" dirty="0" smtClean="0"/>
            <a:t>, </a:t>
          </a:r>
          <a:r>
            <a:rPr lang="ru-RU" b="1" dirty="0" err="1" smtClean="0"/>
            <a:t>антигипоксическим</a:t>
          </a:r>
          <a:r>
            <a:rPr lang="ru-RU" b="1" dirty="0" smtClean="0"/>
            <a:t>, </a:t>
          </a:r>
          <a:r>
            <a:rPr lang="ru-RU" b="1" dirty="0" err="1" smtClean="0"/>
            <a:t>противоотёчным</a:t>
          </a:r>
          <a:r>
            <a:rPr lang="ru-RU" b="1" dirty="0" smtClean="0"/>
            <a:t> действием и подобным</a:t>
          </a:r>
          <a:r>
            <a:rPr lang="ru-RU" dirty="0" smtClean="0"/>
            <a:t>.</a:t>
          </a:r>
          <a:endParaRPr lang="en-US" dirty="0"/>
        </a:p>
      </dgm:t>
    </dgm:pt>
    <dgm:pt modelId="{6A46AD77-4A52-4F50-B19D-22C99AC1F061}" type="parTrans" cxnId="{596ABA2D-3064-4EA9-91CF-C34D5B029EF0}">
      <dgm:prSet/>
      <dgm:spPr/>
      <dgm:t>
        <a:bodyPr/>
        <a:lstStyle/>
        <a:p>
          <a:endParaRPr lang="en-US"/>
        </a:p>
      </dgm:t>
    </dgm:pt>
    <dgm:pt modelId="{954EF86D-0A31-46C6-8DC1-FB6172B53065}" type="sibTrans" cxnId="{596ABA2D-3064-4EA9-91CF-C34D5B029EF0}">
      <dgm:prSet/>
      <dgm:spPr/>
      <dgm:t>
        <a:bodyPr/>
        <a:lstStyle/>
        <a:p>
          <a:endParaRPr lang="en-US"/>
        </a:p>
      </dgm:t>
    </dgm:pt>
    <dgm:pt modelId="{7E39CB9E-98DD-4127-909B-214391267ECB}" type="pres">
      <dgm:prSet presAssocID="{027E61A2-BA04-421E-A214-0503F4DA73C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0B4A603-D7F7-44F2-A447-1CE90E84B7D3}" type="pres">
      <dgm:prSet presAssocID="{027E61A2-BA04-421E-A214-0503F4DA73C5}" presName="pyramid" presStyleLbl="node1" presStyleIdx="0" presStyleCnt="1"/>
      <dgm:spPr>
        <a:solidFill>
          <a:srgbClr val="0985D2"/>
        </a:solidFill>
      </dgm:spPr>
    </dgm:pt>
    <dgm:pt modelId="{7EB47B61-F98B-42F6-A012-B462ECD40A99}" type="pres">
      <dgm:prSet presAssocID="{027E61A2-BA04-421E-A214-0503F4DA73C5}" presName="theList" presStyleCnt="0"/>
      <dgm:spPr/>
    </dgm:pt>
    <dgm:pt modelId="{EBCA3950-1166-499B-809B-4014A5174CD1}" type="pres">
      <dgm:prSet presAssocID="{C605DCC6-77A6-4E2E-A1AC-228D955BE3A5}" presName="aNode" presStyleLbl="fgAcc1" presStyleIdx="0" presStyleCnt="3" custScaleX="129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8CDA53-55CA-4F4A-B81D-A4F0BCBA5AAD}" type="pres">
      <dgm:prSet presAssocID="{C605DCC6-77A6-4E2E-A1AC-228D955BE3A5}" presName="aSpace" presStyleCnt="0"/>
      <dgm:spPr/>
    </dgm:pt>
    <dgm:pt modelId="{8C6D6A6E-C60E-436C-9ABA-75958F7C186A}" type="pres">
      <dgm:prSet presAssocID="{20A15619-112B-446B-BD0F-BE37F2073EEB}" presName="aNode" presStyleLbl="fgAcc1" presStyleIdx="1" presStyleCnt="3" custScaleX="153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DDFE5-F74E-41E9-A4C7-A8CE92CD323F}" type="pres">
      <dgm:prSet presAssocID="{20A15619-112B-446B-BD0F-BE37F2073EEB}" presName="aSpace" presStyleCnt="0"/>
      <dgm:spPr/>
    </dgm:pt>
    <dgm:pt modelId="{DB80A4F7-A43C-49C9-854B-50CE33DC2260}" type="pres">
      <dgm:prSet presAssocID="{770DCD69-2024-444C-877C-E37137DD6BEF}" presName="aNode" presStyleLbl="fgAcc1" presStyleIdx="2" presStyleCnt="3" custScaleX="155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35E39-9F49-48BB-985C-ABCE82167DBA}" type="pres">
      <dgm:prSet presAssocID="{770DCD69-2024-444C-877C-E37137DD6BEF}" presName="aSpace" presStyleCnt="0"/>
      <dgm:spPr/>
    </dgm:pt>
  </dgm:ptLst>
  <dgm:cxnLst>
    <dgm:cxn modelId="{E2F27937-BF7D-41B3-A2D2-5D2D420C17FF}" type="presOf" srcId="{027E61A2-BA04-421E-A214-0503F4DA73C5}" destId="{7E39CB9E-98DD-4127-909B-214391267ECB}" srcOrd="0" destOrd="0" presId="urn:microsoft.com/office/officeart/2005/8/layout/pyramid2"/>
    <dgm:cxn modelId="{596ABA2D-3064-4EA9-91CF-C34D5B029EF0}" srcId="{027E61A2-BA04-421E-A214-0503F4DA73C5}" destId="{770DCD69-2024-444C-877C-E37137DD6BEF}" srcOrd="2" destOrd="0" parTransId="{6A46AD77-4A52-4F50-B19D-22C99AC1F061}" sibTransId="{954EF86D-0A31-46C6-8DC1-FB6172B53065}"/>
    <dgm:cxn modelId="{869CC47D-1EDA-497E-A35D-5D8C753EF364}" type="presOf" srcId="{770DCD69-2024-444C-877C-E37137DD6BEF}" destId="{DB80A4F7-A43C-49C9-854B-50CE33DC2260}" srcOrd="0" destOrd="0" presId="urn:microsoft.com/office/officeart/2005/8/layout/pyramid2"/>
    <dgm:cxn modelId="{8BEE9EAC-EEA1-4881-B9E8-D6BDA768B576}" type="presOf" srcId="{20A15619-112B-446B-BD0F-BE37F2073EEB}" destId="{8C6D6A6E-C60E-436C-9ABA-75958F7C186A}" srcOrd="0" destOrd="0" presId="urn:microsoft.com/office/officeart/2005/8/layout/pyramid2"/>
    <dgm:cxn modelId="{447493E8-A97E-4CED-9F0E-2FB758E53ADB}" srcId="{027E61A2-BA04-421E-A214-0503F4DA73C5}" destId="{20A15619-112B-446B-BD0F-BE37F2073EEB}" srcOrd="1" destOrd="0" parTransId="{C57AC7FB-588F-4AE1-BB0D-211F5F6CCE55}" sibTransId="{8F8CD1DC-1881-4D5B-A932-D8509A5FD51C}"/>
    <dgm:cxn modelId="{F0A8917B-B6D0-4464-88E8-3B3CFEA2395E}" srcId="{027E61A2-BA04-421E-A214-0503F4DA73C5}" destId="{C605DCC6-77A6-4E2E-A1AC-228D955BE3A5}" srcOrd="0" destOrd="0" parTransId="{C6355576-D43B-4509-849F-8E846D54C57B}" sibTransId="{0512DCBE-CD0C-4252-BC0F-07D90FDD07B2}"/>
    <dgm:cxn modelId="{6B15B4AC-146C-4965-AAD0-7122EDBCE931}" type="presOf" srcId="{C605DCC6-77A6-4E2E-A1AC-228D955BE3A5}" destId="{EBCA3950-1166-499B-809B-4014A5174CD1}" srcOrd="0" destOrd="0" presId="urn:microsoft.com/office/officeart/2005/8/layout/pyramid2"/>
    <dgm:cxn modelId="{E86E33D8-33F9-49B5-A0F3-9C3C7318007C}" type="presParOf" srcId="{7E39CB9E-98DD-4127-909B-214391267ECB}" destId="{00B4A603-D7F7-44F2-A447-1CE90E84B7D3}" srcOrd="0" destOrd="0" presId="urn:microsoft.com/office/officeart/2005/8/layout/pyramid2"/>
    <dgm:cxn modelId="{092E3B64-4043-47D8-B148-1C7FFBE556CC}" type="presParOf" srcId="{7E39CB9E-98DD-4127-909B-214391267ECB}" destId="{7EB47B61-F98B-42F6-A012-B462ECD40A99}" srcOrd="1" destOrd="0" presId="urn:microsoft.com/office/officeart/2005/8/layout/pyramid2"/>
    <dgm:cxn modelId="{5A57980D-C7C5-4A17-99D8-CFE2D62559B5}" type="presParOf" srcId="{7EB47B61-F98B-42F6-A012-B462ECD40A99}" destId="{EBCA3950-1166-499B-809B-4014A5174CD1}" srcOrd="0" destOrd="0" presId="urn:microsoft.com/office/officeart/2005/8/layout/pyramid2"/>
    <dgm:cxn modelId="{E3A0ABCF-C229-4C6D-AFFC-56808E2BE6A0}" type="presParOf" srcId="{7EB47B61-F98B-42F6-A012-B462ECD40A99}" destId="{FA8CDA53-55CA-4F4A-B81D-A4F0BCBA5AAD}" srcOrd="1" destOrd="0" presId="urn:microsoft.com/office/officeart/2005/8/layout/pyramid2"/>
    <dgm:cxn modelId="{667DC780-7E81-4756-899E-87F55C0F6625}" type="presParOf" srcId="{7EB47B61-F98B-42F6-A012-B462ECD40A99}" destId="{8C6D6A6E-C60E-436C-9ABA-75958F7C186A}" srcOrd="2" destOrd="0" presId="urn:microsoft.com/office/officeart/2005/8/layout/pyramid2"/>
    <dgm:cxn modelId="{80C77141-BAB8-4EC9-B6E1-504E4DCC971C}" type="presParOf" srcId="{7EB47B61-F98B-42F6-A012-B462ECD40A99}" destId="{3E2DDFE5-F74E-41E9-A4C7-A8CE92CD323F}" srcOrd="3" destOrd="0" presId="urn:microsoft.com/office/officeart/2005/8/layout/pyramid2"/>
    <dgm:cxn modelId="{B06B204F-1BCD-4643-B6CF-B3AC11CE0C37}" type="presParOf" srcId="{7EB47B61-F98B-42F6-A012-B462ECD40A99}" destId="{DB80A4F7-A43C-49C9-854B-50CE33DC2260}" srcOrd="4" destOrd="0" presId="urn:microsoft.com/office/officeart/2005/8/layout/pyramid2"/>
    <dgm:cxn modelId="{76391DAD-A9CD-430E-BAE9-F9411C81DBD8}" type="presParOf" srcId="{7EB47B61-F98B-42F6-A012-B462ECD40A99}" destId="{90A35E39-9F49-48BB-985C-ABCE82167DBA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60DED0-C517-4659-8B7E-6809D65DDD86}">
      <dsp:nvSpPr>
        <dsp:cNvPr id="0" name=""/>
        <dsp:cNvSpPr/>
      </dsp:nvSpPr>
      <dsp:spPr>
        <a:xfrm>
          <a:off x="0" y="923402"/>
          <a:ext cx="3201451" cy="115524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активация пластических процессов в ЦНС за счет усиления синтеза РНК и белков;</a:t>
          </a:r>
          <a:endParaRPr lang="en-US" sz="1200" kern="1200" dirty="0"/>
        </a:p>
      </dsp:txBody>
      <dsp:txXfrm>
        <a:off x="512232" y="923402"/>
        <a:ext cx="2689219" cy="1155247"/>
      </dsp:txXfrm>
    </dsp:sp>
    <dsp:sp modelId="{035FA392-44C4-4886-9BFA-9C35AAA5EEFF}">
      <dsp:nvSpPr>
        <dsp:cNvPr id="0" name=""/>
        <dsp:cNvSpPr/>
      </dsp:nvSpPr>
      <dsp:spPr>
        <a:xfrm>
          <a:off x="0" y="1953097"/>
          <a:ext cx="3207659" cy="1155247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усиление процессов </a:t>
          </a:r>
          <a:r>
            <a:rPr lang="ru-RU" sz="1200" kern="1200" dirty="0" err="1" smtClean="0"/>
            <a:t>синаптической</a:t>
          </a:r>
          <a:r>
            <a:rPr lang="ru-RU" sz="1200" kern="1200" dirty="0" smtClean="0"/>
            <a:t> передачи в ЦНС</a:t>
          </a:r>
          <a:endParaRPr lang="en-US" sz="1200" kern="1200" dirty="0"/>
        </a:p>
      </dsp:txBody>
      <dsp:txXfrm>
        <a:off x="513225" y="1953097"/>
        <a:ext cx="2694434" cy="1155247"/>
      </dsp:txXfrm>
    </dsp:sp>
    <dsp:sp modelId="{94912147-7EAF-4CE8-BC13-F3C770F7CAFC}">
      <dsp:nvSpPr>
        <dsp:cNvPr id="0" name=""/>
        <dsp:cNvSpPr/>
      </dsp:nvSpPr>
      <dsp:spPr>
        <a:xfrm>
          <a:off x="0" y="2963674"/>
          <a:ext cx="3266385" cy="156228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улучшение энергетического состояния нейронов (усиление синтеза АТФ, </a:t>
          </a:r>
          <a:r>
            <a:rPr lang="ru-RU" sz="1200" kern="1200" dirty="0" err="1" smtClean="0"/>
            <a:t>антигипоксический</a:t>
          </a:r>
          <a:r>
            <a:rPr lang="ru-RU" sz="1200" kern="1200" dirty="0" smtClean="0"/>
            <a:t> и </a:t>
          </a:r>
          <a:r>
            <a:rPr lang="ru-RU" sz="1200" kern="1200" dirty="0" err="1" smtClean="0"/>
            <a:t>антиоксидантный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эффектыулучшение</a:t>
          </a:r>
          <a:r>
            <a:rPr lang="ru-RU" sz="1200" kern="1200" dirty="0" smtClean="0"/>
            <a:t> утилизации глюкозы;</a:t>
          </a: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</a:t>
          </a:r>
          <a:r>
            <a:rPr lang="ru-RU" sz="1200" kern="1200" dirty="0" err="1" smtClean="0"/>
            <a:t>мембраностабилизирующее</a:t>
          </a:r>
          <a:r>
            <a:rPr lang="ru-RU" sz="1200" kern="1200" dirty="0" smtClean="0"/>
            <a:t> действие</a:t>
          </a:r>
          <a:r>
            <a:rPr lang="ru-RU" sz="900" kern="1200" dirty="0" smtClean="0"/>
            <a:t>.</a:t>
          </a:r>
          <a:endParaRPr lang="en-US" sz="900" kern="1200" dirty="0"/>
        </a:p>
      </dsp:txBody>
      <dsp:txXfrm>
        <a:off x="522621" y="2963674"/>
        <a:ext cx="2743763" cy="1562287"/>
      </dsp:txXfrm>
    </dsp:sp>
    <dsp:sp modelId="{06879514-D977-42B1-8CAC-0396C8B0EA3B}">
      <dsp:nvSpPr>
        <dsp:cNvPr id="0" name=""/>
        <dsp:cNvSpPr/>
      </dsp:nvSpPr>
      <dsp:spPr>
        <a:xfrm>
          <a:off x="0" y="0"/>
          <a:ext cx="1969567" cy="1154670"/>
        </a:xfrm>
        <a:prstGeom prst="ellipse">
          <a:avLst/>
        </a:prstGeom>
        <a:solidFill>
          <a:srgbClr val="0985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Механизм</a:t>
          </a:r>
          <a:endParaRPr lang="en-US" sz="2300" kern="1200" dirty="0"/>
        </a:p>
      </dsp:txBody>
      <dsp:txXfrm>
        <a:off x="0" y="0"/>
        <a:ext cx="1969567" cy="1154670"/>
      </dsp:txXfrm>
    </dsp:sp>
    <dsp:sp modelId="{6A537137-D0BB-478D-A042-2F96F643F3FE}">
      <dsp:nvSpPr>
        <dsp:cNvPr id="0" name=""/>
        <dsp:cNvSpPr/>
      </dsp:nvSpPr>
      <dsp:spPr>
        <a:xfrm>
          <a:off x="5101774" y="144014"/>
          <a:ext cx="2532699" cy="130642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стимулировать обмен веществ и энергии</a:t>
          </a:r>
          <a:r>
            <a:rPr lang="en-US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smtClean="0">
              <a:solidFill>
                <a:schemeClr val="tx1"/>
              </a:solidFill>
            </a:rPr>
            <a:t>улучшение работы нейронов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усиливать эффекты ГАМК, синтез дофамина, повышать уровень норадреналина в мозге.</a:t>
          </a:r>
          <a:endParaRPr lang="en-US" sz="1200" kern="1200" dirty="0"/>
        </a:p>
      </dsp:txBody>
      <dsp:txXfrm>
        <a:off x="5507006" y="144014"/>
        <a:ext cx="2127467" cy="1306423"/>
      </dsp:txXfrm>
    </dsp:sp>
    <dsp:sp modelId="{5BDE723F-577C-4CC3-B033-06C040C1723F}">
      <dsp:nvSpPr>
        <dsp:cNvPr id="0" name=""/>
        <dsp:cNvSpPr/>
      </dsp:nvSpPr>
      <dsp:spPr>
        <a:xfrm>
          <a:off x="5101763" y="1440155"/>
          <a:ext cx="2550974" cy="1318819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увеличиваются содержание ацетилхолина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5509919" y="1440155"/>
        <a:ext cx="2142818" cy="1318819"/>
      </dsp:txXfrm>
    </dsp:sp>
    <dsp:sp modelId="{C44E64EC-6804-491F-97EA-ADF1AC049304}">
      <dsp:nvSpPr>
        <dsp:cNvPr id="0" name=""/>
        <dsp:cNvSpPr/>
      </dsp:nvSpPr>
      <dsp:spPr>
        <a:xfrm>
          <a:off x="4994577" y="2736309"/>
          <a:ext cx="2662358" cy="1432495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повышать содержание в мозге </a:t>
          </a:r>
          <a:r>
            <a:rPr lang="ru-RU" sz="1200" kern="1200" dirty="0" err="1" smtClean="0">
              <a:solidFill>
                <a:schemeClr val="tx1"/>
              </a:solidFill>
            </a:rPr>
            <a:t>серотонина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420554" y="2736309"/>
        <a:ext cx="2236381" cy="1432495"/>
      </dsp:txXfrm>
    </dsp:sp>
    <dsp:sp modelId="{26548D35-F25A-4C32-A813-C6C936092119}">
      <dsp:nvSpPr>
        <dsp:cNvPr id="0" name=""/>
        <dsp:cNvSpPr/>
      </dsp:nvSpPr>
      <dsp:spPr>
        <a:xfrm>
          <a:off x="3438857" y="2"/>
          <a:ext cx="1870993" cy="1154670"/>
        </a:xfrm>
        <a:prstGeom prst="ellipse">
          <a:avLst/>
        </a:prstGeom>
        <a:solidFill>
          <a:srgbClr val="0985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Свойства</a:t>
          </a:r>
          <a:endParaRPr lang="en-US" sz="2300" kern="1200" dirty="0"/>
        </a:p>
      </dsp:txBody>
      <dsp:txXfrm>
        <a:off x="3438857" y="2"/>
        <a:ext cx="1870993" cy="11546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B4A603-D7F7-44F2-A447-1CE90E84B7D3}">
      <dsp:nvSpPr>
        <dsp:cNvPr id="0" name=""/>
        <dsp:cNvSpPr/>
      </dsp:nvSpPr>
      <dsp:spPr>
        <a:xfrm>
          <a:off x="992416" y="0"/>
          <a:ext cx="4525962" cy="4525962"/>
        </a:xfrm>
        <a:prstGeom prst="triangle">
          <a:avLst/>
        </a:prstGeom>
        <a:solidFill>
          <a:srgbClr val="0985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A3950-1166-499B-809B-4014A5174CD1}">
      <dsp:nvSpPr>
        <dsp:cNvPr id="0" name=""/>
        <dsp:cNvSpPr/>
      </dsp:nvSpPr>
      <dsp:spPr>
        <a:xfrm>
          <a:off x="2828134" y="455027"/>
          <a:ext cx="3796401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непосредственным воздействием на нейроны; </a:t>
          </a:r>
          <a:endParaRPr lang="en-US" sz="1800" kern="1200" dirty="0"/>
        </a:p>
      </dsp:txBody>
      <dsp:txXfrm>
        <a:off x="2828134" y="455027"/>
        <a:ext cx="3796401" cy="1071380"/>
      </dsp:txXfrm>
    </dsp:sp>
    <dsp:sp modelId="{8C6D6A6E-C60E-436C-9ABA-75958F7C186A}">
      <dsp:nvSpPr>
        <dsp:cNvPr id="0" name=""/>
        <dsp:cNvSpPr/>
      </dsp:nvSpPr>
      <dsp:spPr>
        <a:xfrm>
          <a:off x="2468092" y="1660329"/>
          <a:ext cx="4516484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улучшением мозгового кровотока и </a:t>
          </a:r>
          <a:r>
            <a:rPr lang="ru-RU" sz="1700" b="1" kern="1200" dirty="0" err="1" smtClean="0"/>
            <a:t>микроциркуляции</a:t>
          </a:r>
          <a:r>
            <a:rPr lang="ru-RU" sz="1700" b="1" kern="1200" dirty="0" smtClean="0"/>
            <a:t> крови в мозгу; </a:t>
          </a:r>
          <a:endParaRPr lang="en-US" sz="1700" kern="1200" dirty="0"/>
        </a:p>
      </dsp:txBody>
      <dsp:txXfrm>
        <a:off x="2468092" y="1660329"/>
        <a:ext cx="4516484" cy="1071380"/>
      </dsp:txXfrm>
    </dsp:sp>
    <dsp:sp modelId="{DB80A4F7-A43C-49C9-854B-50CE33DC2260}">
      <dsp:nvSpPr>
        <dsp:cNvPr id="0" name=""/>
        <dsp:cNvSpPr/>
      </dsp:nvSpPr>
      <dsp:spPr>
        <a:xfrm>
          <a:off x="2442498" y="2865632"/>
          <a:ext cx="4567673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антиагрегантным</a:t>
          </a:r>
          <a:r>
            <a:rPr lang="ru-RU" sz="1700" b="1" kern="1200" dirty="0" smtClean="0"/>
            <a:t>, </a:t>
          </a:r>
          <a:r>
            <a:rPr lang="ru-RU" sz="1700" b="1" kern="1200" dirty="0" err="1" smtClean="0"/>
            <a:t>антигипоксическим</a:t>
          </a:r>
          <a:r>
            <a:rPr lang="ru-RU" sz="1700" b="1" kern="1200" dirty="0" smtClean="0"/>
            <a:t>, </a:t>
          </a:r>
          <a:r>
            <a:rPr lang="ru-RU" sz="1700" b="1" kern="1200" dirty="0" err="1" smtClean="0"/>
            <a:t>противоотёчным</a:t>
          </a:r>
          <a:r>
            <a:rPr lang="ru-RU" sz="1700" b="1" kern="1200" dirty="0" smtClean="0"/>
            <a:t> действием и подобным</a:t>
          </a:r>
          <a:r>
            <a:rPr lang="ru-RU" sz="1700" kern="1200" dirty="0" smtClean="0"/>
            <a:t>.</a:t>
          </a:r>
          <a:endParaRPr lang="en-US" sz="1700" kern="1200" dirty="0"/>
        </a:p>
      </dsp:txBody>
      <dsp:txXfrm>
        <a:off x="2442498" y="2865632"/>
        <a:ext cx="4567673" cy="107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4C5946-A84C-4918-8906-DBEBF4A91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AC7A20-43EC-465A-AF93-5A839FCF2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D16D9-86F7-4643-91B5-50D3AE86B79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030FA-D498-4A45-B483-3F9563175FE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17039F-0ECB-418D-81BF-9F475FEE2CC6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17500-87B7-4A78-9394-2B2FD11C7E41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FECC0-A3EB-4A80-98BD-9D328CC50862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75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49832-FC8E-49F4-B95B-F896D48A3CCB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553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5A279-2228-4672-AB19-320DD9355AF6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D05BB-E98A-40CE-8061-D2990EA32C81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3686A-4B8D-409A-9E9C-C66FD291F017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727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C2B0A-B125-4A5D-8041-3203D4778376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CD289-33DD-418B-8562-FB8D70079322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Шаблон сделан в компании </a:t>
            </a:r>
            <a:r>
              <a:rPr lang="en-US" smtClean="0"/>
              <a:t>PowerLexis</a:t>
            </a:r>
            <a:r>
              <a:rPr lang="ru-RU" smtClean="0"/>
              <a:t>. Зайдите на наш сайт (</a:t>
            </a:r>
            <a:r>
              <a:rPr lang="en-US" smtClean="0"/>
              <a:t>powerlexis.ru) </a:t>
            </a:r>
            <a:r>
              <a:rPr lang="ru-RU" smtClean="0"/>
              <a:t>или почитайте блог </a:t>
            </a:r>
            <a:r>
              <a:rPr lang="en-US" smtClean="0"/>
              <a:t>(blog.powerlexis.ru) — </a:t>
            </a:r>
            <a:r>
              <a:rPr lang="ru-RU" smtClean="0"/>
              <a:t>там куча интересного.</a:t>
            </a: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CF5E9-FA1E-40A7-993F-F8FEA3AD32D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Шаблон сделан в компании </a:t>
            </a:r>
            <a:r>
              <a:rPr lang="en-US" smtClean="0"/>
              <a:t>PowerLexis</a:t>
            </a:r>
            <a:r>
              <a:rPr lang="ru-RU" smtClean="0"/>
              <a:t>. Зайдите на наш сайт (</a:t>
            </a:r>
            <a:r>
              <a:rPr lang="en-US" smtClean="0"/>
              <a:t>powerlexis.ru) </a:t>
            </a:r>
            <a:r>
              <a:rPr lang="ru-RU" smtClean="0"/>
              <a:t>или почитайте блог </a:t>
            </a:r>
            <a:r>
              <a:rPr lang="en-US" smtClean="0"/>
              <a:t>(blog.powerlexis.ru) — </a:t>
            </a:r>
            <a:r>
              <a:rPr lang="ru-RU" smtClean="0"/>
              <a:t>там куча интересного.</a:t>
            </a: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9E051-A099-44D6-B236-86749706E42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Шаблон сделан в компании </a:t>
            </a:r>
            <a:r>
              <a:rPr lang="en-US" smtClean="0"/>
              <a:t>PowerLexis</a:t>
            </a:r>
            <a:r>
              <a:rPr lang="ru-RU" smtClean="0"/>
              <a:t>. Зайдите на наш сайт (</a:t>
            </a:r>
            <a:r>
              <a:rPr lang="en-US" smtClean="0"/>
              <a:t>powerlexis.ru) </a:t>
            </a:r>
            <a:r>
              <a:rPr lang="ru-RU" smtClean="0"/>
              <a:t>или почитайте блог </a:t>
            </a:r>
            <a:r>
              <a:rPr lang="en-US" smtClean="0"/>
              <a:t>(blog.powerlexis.ru) — </a:t>
            </a:r>
            <a:r>
              <a:rPr lang="ru-RU" smtClean="0"/>
              <a:t>там куча интересного.</a:t>
            </a: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276A1-DEB3-4D0A-AE22-5694B1F253D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4DD06-B1BB-44DC-9D08-C74864B72580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Шаблон сделан в компании </a:t>
            </a:r>
            <a:r>
              <a:rPr lang="en-US" smtClean="0"/>
              <a:t>PowerLexis</a:t>
            </a:r>
            <a:r>
              <a:rPr lang="ru-RU" smtClean="0"/>
              <a:t>. Зайдите на наш сайт (</a:t>
            </a:r>
            <a:r>
              <a:rPr lang="en-US" smtClean="0"/>
              <a:t>powerlexis.ru) </a:t>
            </a:r>
            <a:r>
              <a:rPr lang="ru-RU" smtClean="0"/>
              <a:t>или почитайте блог </a:t>
            </a:r>
            <a:r>
              <a:rPr lang="en-US" smtClean="0"/>
              <a:t>(blog.powerlexis.ru) — </a:t>
            </a:r>
            <a:r>
              <a:rPr lang="ru-RU" smtClean="0"/>
              <a:t>там куча интересного.</a:t>
            </a:r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79D59-BEA8-42D8-BBFF-A31E57EE9745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51F8E-60F5-402D-9E54-A10531F4463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Нарушения в содержании аминокислот и их производных в организме являются одной из причин возникновения различных патологических процессов, проявляющихся в дисфункциях нервной системы и способствующих развитию ряда нервных и психических заболеваний и синдромов, особенно в детском возрасте. Выдвинута гипотеза </a:t>
            </a:r>
            <a:r>
              <a:rPr lang="ru-RU" dirty="0" err="1" smtClean="0"/>
              <a:t>o</a:t>
            </a:r>
            <a:r>
              <a:rPr lang="ru-RU" dirty="0" smtClean="0"/>
              <a:t> повреждающем действии дисбаланса аминокислот на развивающийся мозг </a:t>
            </a:r>
            <a:r>
              <a:rPr lang="ru-RU" sz="1000" i="1" dirty="0" smtClean="0"/>
              <a:t>(Хохлов А.П., 1996, Громова О.А., Кудрин А.В., 2001). </a:t>
            </a:r>
            <a:endParaRPr lang="en-US" sz="1000" i="1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C7A20-43EC-465A-AF93-5A839FCF21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4663" y="1773238"/>
            <a:ext cx="4464050" cy="504825"/>
          </a:xfrm>
        </p:spPr>
        <p:txBody>
          <a:bodyPr/>
          <a:lstStyle>
            <a:lvl1pPr marL="0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2205038"/>
            <a:ext cx="4537075" cy="576262"/>
          </a:xfrm>
        </p:spPr>
        <p:txBody>
          <a:bodyPr/>
          <a:lstStyle>
            <a:lvl1pPr marL="1588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&gt;</a:t>
            </a:r>
            <a:fld id="{FC0E8180-E99D-4B4A-A9B2-22D103141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13B9B3DB-8F22-4C1C-8CB6-A99FA6169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7150" y="333375"/>
            <a:ext cx="2135188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333375"/>
            <a:ext cx="625475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0F82D66C-7872-4EA2-8100-D04D4B36B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4663" y="1835150"/>
            <a:ext cx="4608512" cy="1089025"/>
          </a:xfrm>
        </p:spPr>
        <p:txBody>
          <a:bodyPr/>
          <a:lstStyle>
            <a:lvl1pPr marL="93663">
              <a:lnSpc>
                <a:spcPct val="100000"/>
              </a:lnSpc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8725" y="3652838"/>
            <a:ext cx="584200" cy="503237"/>
          </a:xfrm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#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DE62E601-AEC5-479B-980D-818A78312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47437A5C-041F-4480-B11D-B18F0333E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9438" y="1608138"/>
            <a:ext cx="39243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6138" y="1608138"/>
            <a:ext cx="392588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82A1F989-7C5B-4F32-AC54-8289E8FF7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C7F62AA1-0491-452D-9094-5F5624F01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39FC64BD-E1AB-496B-A975-3F72EB664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4D1D1209-0156-4DB4-AAF3-AFDD7FBA9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0ACB9CCF-5060-4DE4-988B-3A6EF9B8C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9ACD1823-AAD2-4381-A7F4-263982086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BC9CC537-4B73-4746-B9C8-19FEC97A3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8EADD00D-22B9-4197-B2C1-3294FB25E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7313" y="333375"/>
            <a:ext cx="2144712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333375"/>
            <a:ext cx="6284913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D0D5D655-2975-4183-87F7-F584A74B9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DD1192AB-9A01-4107-94E9-C570BC347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1608138"/>
            <a:ext cx="39243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6450" y="1608138"/>
            <a:ext cx="392588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EE6C4A25-4D2E-4E31-9C49-2F0DC947B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C926ED57-A9EB-4A16-8820-6E0DB6D77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5A3FEA2F-2AE7-4BCF-9A79-F89C4866C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ED377B4A-4184-418B-AE94-FF4D2CAD3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FEB350C2-D24C-4065-A117-6AE71D31E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4EA1A802-60B0-448E-9E81-6A0801909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60848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слайда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08138"/>
            <a:ext cx="800258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380163"/>
            <a:ext cx="1368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3E76BBB9-4073-40E5-A501-AFAF6E8DE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hf hdr="0" ftr="0" dt="0"/>
  <p:txStyles>
    <p:titleStyle>
      <a:lvl1pPr marL="541338" indent="-5413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marL="541338" indent="-5413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2pPr>
      <a:lvl3pPr marL="541338" indent="-5413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3pPr>
      <a:lvl4pPr marL="541338" indent="-5413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4pPr>
      <a:lvl5pPr marL="541338" indent="-5413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5pPr>
      <a:lvl6pPr marL="99853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6pPr>
      <a:lvl7pPr marL="145573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7pPr>
      <a:lvl8pPr marL="191293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8pPr>
      <a:lvl9pPr marL="237013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40000"/>
        </a:spcAft>
        <a:buClr>
          <a:srgbClr val="F39220"/>
        </a:buClr>
        <a:buFont typeface="Wingdings" pitchFamily="2" charset="2"/>
        <a:buChar char="¨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08025" indent="-363538" algn="l" rtl="0" fontAlgn="base">
        <a:spcBef>
          <a:spcPct val="0"/>
        </a:spcBef>
        <a:spcAft>
          <a:spcPct val="40000"/>
        </a:spcAft>
        <a:buClr>
          <a:srgbClr val="0985D2"/>
        </a:buClr>
        <a:buFont typeface="Wingdings" pitchFamily="2" charset="2"/>
        <a:buChar char="¨"/>
        <a:defRPr sz="2400">
          <a:solidFill>
            <a:srgbClr val="000066"/>
          </a:solidFill>
          <a:latin typeface="+mn-lt"/>
        </a:defRPr>
      </a:lvl2pPr>
      <a:lvl3pPr marL="1065213" indent="-346075" algn="l" rtl="0" fontAlgn="base">
        <a:spcBef>
          <a:spcPct val="0"/>
        </a:spcBef>
        <a:spcAft>
          <a:spcPct val="40000"/>
        </a:spcAft>
        <a:buClr>
          <a:srgbClr val="EA4037"/>
        </a:buClr>
        <a:buFont typeface="Wingdings" pitchFamily="2" charset="2"/>
        <a:buChar char="¨"/>
        <a:defRPr sz="2000">
          <a:solidFill>
            <a:srgbClr val="000066"/>
          </a:solidFill>
          <a:latin typeface="+mn-lt"/>
        </a:defRPr>
      </a:lvl3pPr>
      <a:lvl4pPr marL="163195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60848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слайда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9438" y="1608138"/>
            <a:ext cx="80025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380163"/>
            <a:ext cx="1368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9E87E20A-B5EA-4CFE-AE15-C78E4699C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hf hdr="0" ftr="0" dt="0"/>
  <p:txStyles>
    <p:titleStyle>
      <a:lvl1pPr marL="541338" indent="-541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marL="541338" indent="-541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2pPr>
      <a:lvl3pPr marL="541338" indent="-541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3pPr>
      <a:lvl4pPr marL="541338" indent="-541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4pPr>
      <a:lvl5pPr marL="541338" indent="-5413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5pPr>
      <a:lvl6pPr marL="9985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6pPr>
      <a:lvl7pPr marL="14557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7pPr>
      <a:lvl8pPr marL="19129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8pPr>
      <a:lvl9pPr marL="2370138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rgbClr val="F39220"/>
        </a:buClr>
        <a:buFont typeface="Wingdings" pitchFamily="2" charset="2"/>
        <a:buChar char="¨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08025" indent="-363538" algn="l" rtl="0" eaLnBrk="0" fontAlgn="base" hangingPunct="0">
        <a:spcBef>
          <a:spcPct val="0"/>
        </a:spcBef>
        <a:spcAft>
          <a:spcPct val="40000"/>
        </a:spcAft>
        <a:buClr>
          <a:srgbClr val="0985D2"/>
        </a:buClr>
        <a:buFont typeface="Wingdings" pitchFamily="2" charset="2"/>
        <a:buChar char="¨"/>
        <a:defRPr sz="2400">
          <a:solidFill>
            <a:srgbClr val="000066"/>
          </a:solidFill>
          <a:latin typeface="+mn-lt"/>
        </a:defRPr>
      </a:lvl2pPr>
      <a:lvl3pPr marL="1065213" indent="-346075" algn="l" rtl="0" eaLnBrk="0" fontAlgn="base" hangingPunct="0">
        <a:spcBef>
          <a:spcPct val="0"/>
        </a:spcBef>
        <a:spcAft>
          <a:spcPct val="40000"/>
        </a:spcAft>
        <a:buClr>
          <a:srgbClr val="EA4037"/>
        </a:buClr>
        <a:buFont typeface="Wingdings" pitchFamily="2" charset="2"/>
        <a:buChar char="¨"/>
        <a:defRPr sz="2000">
          <a:solidFill>
            <a:srgbClr val="000066"/>
          </a:solidFill>
          <a:latin typeface="+mn-lt"/>
        </a:defRPr>
      </a:lvl3pPr>
      <a:lvl4pPr marL="16319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query.fcgi?db=pubmed&amp;cmd=Search&amp;itool=pubmed_AbstractPlus&amp;term=%22Tubek+S%22%5bAuthor%5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&gt;</a:t>
            </a:r>
            <a:fld id="{DEC8308B-A537-4255-A219-09034EB175AA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7650" name="Прямоугольник 7"/>
          <p:cNvSpPr>
            <a:spLocks noChangeArrowheads="1"/>
          </p:cNvSpPr>
          <p:nvPr/>
        </p:nvSpPr>
        <p:spPr bwMode="auto">
          <a:xfrm>
            <a:off x="395288" y="188913"/>
            <a:ext cx="83534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E261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КАЗАХСКИЙ  НАЦИОНАЛЬНЫЙ</a:t>
            </a:r>
            <a:endParaRPr lang="en-US" sz="1400">
              <a:solidFill>
                <a:srgbClr val="E26100"/>
              </a:solidFill>
              <a:ea typeface="MS Mincho"/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E261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МЕДИЦИНСКИЙ УНИВЕРСИТЕТ ИМ.С.Д. АСФЕНДИЯРОВА</a:t>
            </a:r>
            <a:endParaRPr lang="en-US" sz="1400">
              <a:solidFill>
                <a:srgbClr val="E26100"/>
              </a:solidFill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E26100"/>
                </a:solidFill>
                <a:latin typeface="Times New Roman" pitchFamily="18" charset="0"/>
                <a:ea typeface="MS Mincho"/>
                <a:cs typeface="MS Mincho"/>
              </a:rPr>
              <a:t>КАФЕДРА НЕРВНЫХ БОЛЕЗНЕЙ И НЕЙРОХИРУРГИИ</a:t>
            </a:r>
            <a:endParaRPr lang="en-US" sz="1400">
              <a:solidFill>
                <a:srgbClr val="E26100"/>
              </a:solidFill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E26100"/>
                </a:solidFill>
                <a:latin typeface="Times New Roman" pitchFamily="18" charset="0"/>
                <a:ea typeface="MS Mincho"/>
                <a:cs typeface="MS Mincho"/>
              </a:rPr>
              <a:t>КАФЕДРА КЛИНИЧЕСКОЙ ФАРМАКОЛОГИИ И ФИЗИОТЕРАПИИ</a:t>
            </a:r>
            <a:endParaRPr lang="en-US" sz="1400">
              <a:solidFill>
                <a:srgbClr val="E26100"/>
              </a:solidFill>
              <a:cs typeface="Arial" charset="0"/>
            </a:endParaRPr>
          </a:p>
          <a:p>
            <a:pPr eaLnBrk="0" hangingPunct="0"/>
            <a:endParaRPr lang="en-US" sz="4000">
              <a:cs typeface="Arial" charset="0"/>
            </a:endParaRPr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4067175" y="1341438"/>
            <a:ext cx="4826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 </a:t>
            </a:r>
            <a:r>
              <a:rPr lang="ru-RU" sz="2400" b="1" dirty="0" smtClean="0"/>
              <a:t>Клиническая фармакология </a:t>
            </a:r>
            <a:r>
              <a:rPr lang="ru-RU" sz="2400" b="1" dirty="0" err="1" smtClean="0"/>
              <a:t>ноотропных</a:t>
            </a:r>
            <a:r>
              <a:rPr lang="ru-RU" sz="2400" b="1" dirty="0" smtClean="0"/>
              <a:t> препаратов.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Церебролизин</a:t>
            </a:r>
            <a:r>
              <a:rPr lang="ru-RU" sz="2400" b="1" i="1" dirty="0"/>
              <a:t>, применение в клинической  </a:t>
            </a:r>
            <a:endParaRPr lang="en-US" sz="2400" i="1" dirty="0"/>
          </a:p>
          <a:p>
            <a:r>
              <a:rPr lang="ru-RU" sz="2400" b="1" i="1" dirty="0"/>
              <a:t>практике </a:t>
            </a:r>
            <a:endParaRPr lang="en-US" sz="2400" i="1" dirty="0"/>
          </a:p>
          <a:p>
            <a:r>
              <a:rPr lang="ru-RU" b="1" dirty="0"/>
              <a:t> </a:t>
            </a:r>
            <a:endParaRPr lang="en-US" dirty="0"/>
          </a:p>
        </p:txBody>
      </p:sp>
      <p:sp>
        <p:nvSpPr>
          <p:cNvPr id="27652" name="TextBox 11"/>
          <p:cNvSpPr txBox="1">
            <a:spLocks noChangeArrowheads="1"/>
          </p:cNvSpPr>
          <p:nvPr/>
        </p:nvSpPr>
        <p:spPr bwMode="auto">
          <a:xfrm>
            <a:off x="468313" y="4724400"/>
            <a:ext cx="867568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ДОКЛАДЧИКИ: профессор, доктор медицинских наук Раимкулов Б.Н.</a:t>
            </a:r>
            <a:endParaRPr lang="en-US"/>
          </a:p>
          <a:p>
            <a:r>
              <a:rPr lang="ru-RU" b="1"/>
              <a:t>                      доцент, кандидат медицинских наук   Калиева М.М</a:t>
            </a:r>
            <a:endParaRPr lang="en-US" b="1"/>
          </a:p>
          <a:p>
            <a:r>
              <a:rPr lang="en-US" b="1"/>
              <a:t>                                                   2011, </a:t>
            </a:r>
            <a:r>
              <a:rPr lang="ru-RU" b="1"/>
              <a:t>Алматы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F8ABF19A-BD60-4894-9689-0EB1F2046D9B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 </a:t>
            </a:r>
            <a:br>
              <a:rPr lang="ru-RU" sz="2000" b="1" smtClean="0"/>
            </a:br>
            <a:r>
              <a:rPr lang="ru-RU" sz="2400" b="1" smtClean="0"/>
              <a:t>Концентрации аминокислот в составе препарата церебролизин (мкг/г)</a:t>
            </a:r>
            <a:r>
              <a:rPr lang="ru-RU" sz="2400" smtClean="0"/>
              <a:t> (85%) 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 </a:t>
            </a:r>
            <a:endParaRPr lang="en-US" sz="2400" b="1" smtClean="0"/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08625" y="1341438"/>
            <a:ext cx="3635375" cy="5759450"/>
          </a:xfrm>
        </p:spPr>
        <p:txBody>
          <a:bodyPr/>
          <a:lstStyle/>
          <a:p>
            <a:r>
              <a:rPr lang="en-US" b="1" i="1" smtClean="0"/>
              <a:t>L</a:t>
            </a:r>
            <a:r>
              <a:rPr lang="ru-RU" b="1" i="1" smtClean="0"/>
              <a:t>-спарагиновая, </a:t>
            </a:r>
            <a:r>
              <a:rPr lang="en-US" b="1" i="1" smtClean="0"/>
              <a:t>L</a:t>
            </a:r>
            <a:r>
              <a:rPr lang="ru-RU" b="1" i="1" smtClean="0"/>
              <a:t>-лутаминовая, </a:t>
            </a:r>
            <a:r>
              <a:rPr lang="en-US" b="1" i="1" smtClean="0"/>
              <a:t>L</a:t>
            </a:r>
            <a:r>
              <a:rPr lang="ru-RU" b="1" i="1" smtClean="0"/>
              <a:t>-серин, </a:t>
            </a:r>
            <a:r>
              <a:rPr lang="en-US" b="1" i="1" smtClean="0"/>
              <a:t>L</a:t>
            </a:r>
            <a:r>
              <a:rPr lang="ru-RU" b="1" i="1" smtClean="0"/>
              <a:t>-гистидин, </a:t>
            </a:r>
            <a:r>
              <a:rPr lang="en-US" b="1" i="1" smtClean="0"/>
              <a:t>L</a:t>
            </a:r>
            <a:r>
              <a:rPr lang="ru-RU" b="1" i="1" smtClean="0"/>
              <a:t>-глицин, </a:t>
            </a:r>
            <a:r>
              <a:rPr lang="en-US" b="1" i="1" smtClean="0"/>
              <a:t>L</a:t>
            </a:r>
            <a:r>
              <a:rPr lang="ru-RU" b="1" i="1" smtClean="0"/>
              <a:t>-реонин, </a:t>
            </a:r>
            <a:r>
              <a:rPr lang="en-US" b="1" i="1" smtClean="0"/>
              <a:t>L</a:t>
            </a:r>
            <a:r>
              <a:rPr lang="ru-RU" b="1" i="1" smtClean="0"/>
              <a:t>-аланин, </a:t>
            </a:r>
            <a:r>
              <a:rPr lang="en-US" b="1" i="1" smtClean="0"/>
              <a:t>L</a:t>
            </a:r>
            <a:r>
              <a:rPr lang="ru-RU" b="1" i="1" smtClean="0"/>
              <a:t>-ргинин, </a:t>
            </a:r>
            <a:r>
              <a:rPr lang="en-US" b="1" i="1" smtClean="0"/>
              <a:t>L</a:t>
            </a:r>
            <a:r>
              <a:rPr lang="ru-RU" b="1" i="1" smtClean="0"/>
              <a:t>-валин, </a:t>
            </a:r>
            <a:r>
              <a:rPr lang="en-US" b="1" i="1" smtClean="0"/>
              <a:t>L</a:t>
            </a:r>
            <a:r>
              <a:rPr lang="ru-RU" b="1" i="1" smtClean="0"/>
              <a:t>-етионин, </a:t>
            </a:r>
            <a:r>
              <a:rPr lang="en-US" b="1" i="1" smtClean="0"/>
              <a:t>L</a:t>
            </a:r>
            <a:r>
              <a:rPr lang="ru-RU" b="1" i="1" smtClean="0"/>
              <a:t>-триптофан,</a:t>
            </a:r>
          </a:p>
          <a:p>
            <a:r>
              <a:rPr lang="ru-RU" b="1" i="1" smtClean="0"/>
              <a:t> </a:t>
            </a:r>
            <a:r>
              <a:rPr lang="en-US" b="1" i="1" smtClean="0"/>
              <a:t>L</a:t>
            </a:r>
            <a:r>
              <a:rPr lang="ru-RU" b="1" i="1" smtClean="0"/>
              <a:t>-изолейцин,</a:t>
            </a:r>
          </a:p>
          <a:p>
            <a:r>
              <a:rPr lang="ru-RU" b="1" i="1" smtClean="0"/>
              <a:t> </a:t>
            </a:r>
            <a:r>
              <a:rPr lang="en-US" b="1" i="1" smtClean="0"/>
              <a:t>L</a:t>
            </a:r>
            <a:r>
              <a:rPr lang="ru-RU" b="1" i="1" smtClean="0"/>
              <a:t>-фенилаланин,</a:t>
            </a:r>
          </a:p>
          <a:p>
            <a:r>
              <a:rPr lang="ru-RU" b="1" i="1" smtClean="0"/>
              <a:t> </a:t>
            </a:r>
            <a:r>
              <a:rPr lang="en-US" b="1" i="1" smtClean="0"/>
              <a:t>L</a:t>
            </a:r>
            <a:r>
              <a:rPr lang="ru-RU" b="1" i="1" smtClean="0"/>
              <a:t>-лейцин, </a:t>
            </a:r>
          </a:p>
          <a:p>
            <a:r>
              <a:rPr lang="en-US" b="1" i="1" smtClean="0"/>
              <a:t>L</a:t>
            </a:r>
            <a:r>
              <a:rPr lang="ru-RU" b="1" i="1" smtClean="0"/>
              <a:t>-ролин, </a:t>
            </a:r>
            <a:r>
              <a:rPr lang="en-US" b="1" i="1" smtClean="0"/>
              <a:t>L</a:t>
            </a:r>
            <a:r>
              <a:rPr lang="ru-RU" b="1" i="1" smtClean="0"/>
              <a:t>-лизин.</a:t>
            </a:r>
            <a:endParaRPr lang="ru-RU" smtClean="0"/>
          </a:p>
        </p:txBody>
      </p:sp>
      <p:sp>
        <p:nvSpPr>
          <p:cNvPr id="46084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bg1"/>
                </a:solidFill>
              </a:rPr>
              <a:t>Каз.НМУ</a:t>
            </a:r>
            <a:r>
              <a:rPr lang="ru-RU" sz="1400" i="1">
                <a:solidFill>
                  <a:schemeClr val="bg1"/>
                </a:solidFill>
              </a:rPr>
              <a:t> </a:t>
            </a:r>
            <a:r>
              <a:rPr lang="ru-RU" sz="1400" b="1" i="1">
                <a:solidFill>
                  <a:schemeClr val="bg1"/>
                </a:solidFill>
              </a:rPr>
              <a:t>им.Асфендиярова</a:t>
            </a:r>
            <a:endParaRPr lang="en-US" sz="1400" b="1" i="1">
              <a:solidFill>
                <a:schemeClr val="bg1"/>
              </a:solidFill>
            </a:endParaRPr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608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339850"/>
            <a:ext cx="5113337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6084888" cy="1008063"/>
          </a:xfrm>
        </p:spPr>
        <p:txBody>
          <a:bodyPr/>
          <a:lstStyle/>
          <a:p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Различают три группы аминокислот: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755650" y="1773238"/>
            <a:ext cx="7786688" cy="4360862"/>
          </a:xfrm>
        </p:spPr>
        <p:txBody>
          <a:bodyPr/>
          <a:lstStyle/>
          <a:p>
            <a:r>
              <a:rPr lang="ru-RU" smtClean="0"/>
              <a:t>возбуждающие (дикарбоновые аминокислоты), </a:t>
            </a:r>
            <a:endParaRPr lang="en-US" smtClean="0"/>
          </a:p>
          <a:p>
            <a:r>
              <a:rPr lang="ru-RU" smtClean="0"/>
              <a:t>тормозящие (γ-аминомасляная аминокислота, β-аланин, таурин, глицин) </a:t>
            </a:r>
            <a:endParaRPr lang="en-US" smtClean="0"/>
          </a:p>
          <a:p>
            <a:r>
              <a:rPr lang="ru-RU" smtClean="0"/>
              <a:t>нейтральные (лизин). </a:t>
            </a:r>
            <a:endParaRPr lang="en-US" smtClean="0"/>
          </a:p>
          <a:p>
            <a:r>
              <a:rPr lang="ru-RU" smtClean="0"/>
              <a:t>В результате аминокислоты прямо или опосредовано регулируют все основные нервные процессы: возбуждение и торможение, бодрость и сон, агрессию и тревогу, синаптическую пластичность, эмоции, поведение, память, обучение</a:t>
            </a:r>
            <a:r>
              <a:rPr lang="ru-RU" sz="1400" smtClean="0"/>
              <a:t>(Ашмарин И.П., 1996) </a:t>
            </a:r>
            <a:endParaRPr lang="en-US" sz="14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6FE981EA-7CE9-4178-8578-11B71F9810B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3"/>
          <p:cNvGrpSpPr>
            <a:grpSpLocks/>
          </p:cNvGrpSpPr>
          <p:nvPr/>
        </p:nvGrpSpPr>
        <p:grpSpPr bwMode="auto">
          <a:xfrm>
            <a:off x="3635375" y="2420938"/>
            <a:ext cx="2749550" cy="1993900"/>
            <a:chOff x="1379" y="1520"/>
            <a:chExt cx="2885" cy="1689"/>
          </a:xfrm>
        </p:grpSpPr>
        <p:sp>
          <p:nvSpPr>
            <p:cNvPr id="43015" name="AutoShape 4"/>
            <p:cNvSpPr>
              <a:spLocks noChangeArrowheads="1"/>
            </p:cNvSpPr>
            <p:nvPr/>
          </p:nvSpPr>
          <p:spPr bwMode="auto">
            <a:xfrm rot="-2487850">
              <a:off x="3013" y="1536"/>
              <a:ext cx="1244" cy="546"/>
            </a:xfrm>
            <a:prstGeom prst="rightArrow">
              <a:avLst>
                <a:gd name="adj1" fmla="val 47991"/>
                <a:gd name="adj2" fmla="val 6612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0000"/>
                </a:gs>
              </a:gsLst>
              <a:path path="rect">
                <a:fillToRect l="50000" t="50000" r="50000" b="50000"/>
              </a:path>
            </a:gra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43016" name="AutoShape 5"/>
            <p:cNvSpPr>
              <a:spLocks noChangeArrowheads="1"/>
            </p:cNvSpPr>
            <p:nvPr/>
          </p:nvSpPr>
          <p:spPr bwMode="auto">
            <a:xfrm rot="-8352526">
              <a:off x="1379" y="1520"/>
              <a:ext cx="1244" cy="546"/>
            </a:xfrm>
            <a:prstGeom prst="rightArrow">
              <a:avLst>
                <a:gd name="adj1" fmla="val 47991"/>
                <a:gd name="adj2" fmla="val 6612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0000"/>
                </a:gs>
              </a:gsLst>
              <a:path path="rect">
                <a:fillToRect l="50000" t="50000" r="50000" b="50000"/>
              </a:path>
            </a:gra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43017" name="AutoShape 6"/>
            <p:cNvSpPr>
              <a:spLocks noChangeArrowheads="1"/>
            </p:cNvSpPr>
            <p:nvPr/>
          </p:nvSpPr>
          <p:spPr bwMode="auto">
            <a:xfrm rot="8312150">
              <a:off x="1386" y="2647"/>
              <a:ext cx="1244" cy="546"/>
            </a:xfrm>
            <a:prstGeom prst="rightArrow">
              <a:avLst>
                <a:gd name="adj1" fmla="val 47991"/>
                <a:gd name="adj2" fmla="val 6612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0000"/>
                </a:gs>
              </a:gsLst>
              <a:path path="rect">
                <a:fillToRect l="50000" t="50000" r="50000" b="50000"/>
              </a:path>
            </a:gra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43018" name="AutoShape 7"/>
            <p:cNvSpPr>
              <a:spLocks noChangeArrowheads="1"/>
            </p:cNvSpPr>
            <p:nvPr/>
          </p:nvSpPr>
          <p:spPr bwMode="auto">
            <a:xfrm rot="2447474">
              <a:off x="3020" y="2663"/>
              <a:ext cx="1244" cy="546"/>
            </a:xfrm>
            <a:prstGeom prst="rightArrow">
              <a:avLst>
                <a:gd name="adj1" fmla="val 47991"/>
                <a:gd name="adj2" fmla="val 66126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0000"/>
                </a:gs>
              </a:gsLst>
              <a:path path="rect">
                <a:fillToRect l="50000" t="50000" r="50000" b="50000"/>
              </a:path>
            </a:gradFill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ru-RU"/>
            </a:p>
          </p:txBody>
        </p:sp>
      </p:grp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5529263" y="4508500"/>
            <a:ext cx="3419475" cy="15478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31" tIns="45715" rIns="91431" bIns="45715" anchor="ctr"/>
          <a:lstStyle/>
          <a:p>
            <a:pPr algn="ctr" eaLnBrk="0" hangingPunct="0">
              <a:defRPr/>
            </a:pPr>
            <a:r>
              <a:rPr lang="ru-RU" b="1" i="1" dirty="0">
                <a:latin typeface="Arial" pitchFamily="34" charset="0"/>
              </a:rPr>
              <a:t>Может быть назначен всем пациентам с признаками</a:t>
            </a:r>
          </a:p>
          <a:p>
            <a:pPr algn="ctr" eaLnBrk="0" hangingPunct="0">
              <a:defRPr/>
            </a:pPr>
            <a:r>
              <a:rPr lang="ru-RU" b="1" i="1" dirty="0">
                <a:latin typeface="Arial" pitchFamily="34" charset="0"/>
              </a:rPr>
              <a:t>Сосудистой недостаточности</a:t>
            </a:r>
            <a:br>
              <a:rPr lang="ru-RU" b="1" i="1" dirty="0">
                <a:latin typeface="Arial" pitchFamily="34" charset="0"/>
              </a:rPr>
            </a:br>
            <a:endParaRPr lang="de-DE" b="1" i="1" dirty="0">
              <a:latin typeface="Arial" pitchFamily="34" charset="0"/>
            </a:endParaRPr>
          </a:p>
        </p:txBody>
      </p:sp>
      <p:sp>
        <p:nvSpPr>
          <p:cNvPr id="375817" name="Rectangle 9"/>
          <p:cNvSpPr>
            <a:spLocks noChangeArrowheads="1"/>
          </p:cNvSpPr>
          <p:nvPr/>
        </p:nvSpPr>
        <p:spPr bwMode="auto">
          <a:xfrm>
            <a:off x="1376363" y="4508500"/>
            <a:ext cx="3419475" cy="15478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31" tIns="45715" rIns="91431" bIns="45715" anchor="ctr"/>
          <a:lstStyle/>
          <a:p>
            <a:pPr algn="ctr" eaLnBrk="0" hangingPunct="0">
              <a:defRPr/>
            </a:pPr>
            <a:r>
              <a:rPr lang="ru-RU" b="1" i="1" dirty="0">
                <a:latin typeface="Arial" pitchFamily="34" charset="0"/>
              </a:rPr>
              <a:t>Необходимость минимального скрининга для начала лечения</a:t>
            </a:r>
            <a:endParaRPr lang="de-DE" b="1" i="1" dirty="0">
              <a:latin typeface="Arial" pitchFamily="34" charset="0"/>
            </a:endParaRP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auto">
          <a:xfrm>
            <a:off x="539750" y="1268413"/>
            <a:ext cx="3240088" cy="1081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31" tIns="45715" rIns="91431" bIns="45715" anchor="ctr"/>
          <a:lstStyle/>
          <a:p>
            <a:pPr algn="ctr" eaLnBrk="0" hangingPunct="0">
              <a:defRPr/>
            </a:pPr>
            <a:r>
              <a:rPr lang="ru-RU" b="1" i="1" dirty="0">
                <a:latin typeface="Arial" pitchFamily="34" charset="0"/>
              </a:rPr>
              <a:t>Улучшение функционального исхода и снижение смертности</a:t>
            </a:r>
            <a:endParaRPr lang="de-DE" b="1" i="1" dirty="0">
              <a:latin typeface="Arial" pitchFamily="34" charset="0"/>
            </a:endParaRP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auto">
          <a:xfrm>
            <a:off x="5508625" y="1228725"/>
            <a:ext cx="3421063" cy="1120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31" tIns="45715" rIns="91431" bIns="45715" anchor="ctr"/>
          <a:lstStyle/>
          <a:p>
            <a:pPr algn="ctr" eaLnBrk="0" hangingPunct="0">
              <a:defRPr/>
            </a:pPr>
            <a:r>
              <a:rPr lang="ru-RU" b="1" i="1" dirty="0">
                <a:latin typeface="Arial" pitchFamily="34" charset="0"/>
              </a:rPr>
              <a:t>Не потенцирует кровотечений</a:t>
            </a:r>
            <a:endParaRPr lang="de-DE" b="1" i="1" dirty="0">
              <a:latin typeface="Arial" pitchFamily="34" charset="0"/>
            </a:endParaRP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auto">
          <a:xfrm>
            <a:off x="3132138" y="2997200"/>
            <a:ext cx="3324225" cy="912813"/>
          </a:xfrm>
          <a:prstGeom prst="rect">
            <a:avLst/>
          </a:prstGeom>
          <a:solidFill>
            <a:srgbClr val="CC0000"/>
          </a:solidFill>
          <a:ln w="25400">
            <a:noFill/>
            <a:miter lim="800000"/>
            <a:headEnd/>
            <a:tailEnd/>
          </a:ln>
          <a:effectLst/>
        </p:spPr>
        <p:txBody>
          <a:bodyPr lIns="91431" tIns="45715" rIns="91431" bIns="45715" anchor="ctr"/>
          <a:lstStyle/>
          <a:p>
            <a:pPr algn="ctr" eaLnBrk="0" hangingPunct="0">
              <a:defRPr/>
            </a:pP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Церебролизин</a:t>
            </a:r>
            <a:endParaRPr lang="de-DE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AA5C6774-0435-4600-B1F6-306D0E07CF96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b="1" smtClean="0"/>
              <a:t>Нейропептидный состав Церебролизина</a:t>
            </a:r>
            <a:endParaRPr lang="ru-RU" smtClean="0"/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выделен </a:t>
            </a:r>
            <a:r>
              <a:rPr lang="ru-RU" dirty="0" err="1" smtClean="0"/>
              <a:t>трипептид</a:t>
            </a:r>
            <a:r>
              <a:rPr lang="ru-RU" dirty="0" smtClean="0"/>
              <a:t> </a:t>
            </a:r>
            <a:r>
              <a:rPr lang="ru-RU" dirty="0" err="1" smtClean="0"/>
              <a:t>глутатион</a:t>
            </a:r>
            <a:r>
              <a:rPr lang="ru-RU" dirty="0" smtClean="0"/>
              <a:t>     </a:t>
            </a:r>
            <a:r>
              <a:rPr lang="en-US" i="1" dirty="0" err="1" smtClean="0"/>
              <a:t>Glu</a:t>
            </a:r>
            <a:r>
              <a:rPr lang="ru-RU" i="1" dirty="0" smtClean="0"/>
              <a:t>-</a:t>
            </a:r>
            <a:r>
              <a:rPr lang="en-US" i="1" dirty="0" err="1" smtClean="0"/>
              <a:t>Cis</a:t>
            </a:r>
            <a:r>
              <a:rPr lang="ru-RU" i="1" dirty="0" smtClean="0"/>
              <a:t>-</a:t>
            </a:r>
            <a:r>
              <a:rPr lang="en-US" i="1" dirty="0" err="1" smtClean="0"/>
              <a:t>Gly</a:t>
            </a:r>
            <a:r>
              <a:rPr lang="ru-RU" i="1" dirty="0" smtClean="0"/>
              <a:t> (</a:t>
            </a:r>
            <a:r>
              <a:rPr lang="en-US" i="1" dirty="0" smtClean="0"/>
              <a:t>GSH</a:t>
            </a:r>
            <a:r>
              <a:rPr lang="ru-RU" i="1" dirty="0" smtClean="0"/>
              <a:t>)</a:t>
            </a:r>
            <a:r>
              <a:rPr lang="ru-RU" dirty="0" smtClean="0"/>
              <a:t>. </a:t>
            </a:r>
            <a:endParaRPr lang="en-US" sz="1400" dirty="0" smtClean="0"/>
          </a:p>
          <a:p>
            <a:r>
              <a:rPr lang="ru-RU" sz="1400" dirty="0" smtClean="0"/>
              <a:t> используется как донор и акцептор кислорода и необходим для работы большого числа ферментов. </a:t>
            </a:r>
            <a:endParaRPr lang="en-US" sz="1400" dirty="0" smtClean="0"/>
          </a:p>
          <a:p>
            <a:r>
              <a:rPr lang="ru-RU" sz="1400" dirty="0" smtClean="0"/>
              <a:t> поддержка ключевых белков организма и аскорбиновой кислоты в восстановленном состоянии. Это жизненно важно, для обеспечения целостности эритроцитов и прозрачности хрусталика глаза. 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i="1" dirty="0" err="1" smtClean="0"/>
              <a:t>тиролиберин</a:t>
            </a:r>
            <a:r>
              <a:rPr lang="en-US" i="1" dirty="0" smtClean="0"/>
              <a:t> </a:t>
            </a:r>
            <a:r>
              <a:rPr lang="ru-RU" i="1" dirty="0" smtClean="0"/>
              <a:t>      </a:t>
            </a:r>
            <a:r>
              <a:rPr lang="en-US" i="1" dirty="0" err="1" smtClean="0"/>
              <a:t>Glu</a:t>
            </a:r>
            <a:r>
              <a:rPr lang="ru-RU" i="1" dirty="0" smtClean="0"/>
              <a:t>-</a:t>
            </a:r>
            <a:r>
              <a:rPr lang="en-US" i="1" dirty="0" smtClean="0"/>
              <a:t>His</a:t>
            </a:r>
            <a:r>
              <a:rPr lang="ru-RU" i="1" dirty="0" smtClean="0"/>
              <a:t>-</a:t>
            </a:r>
            <a:r>
              <a:rPr lang="en-US" i="1" dirty="0" smtClean="0"/>
              <a:t>Pro</a:t>
            </a:r>
            <a:r>
              <a:rPr lang="ru-RU" i="1" dirty="0" smtClean="0"/>
              <a:t> </a:t>
            </a:r>
            <a:r>
              <a:rPr lang="ru-RU" sz="1400" dirty="0" smtClean="0"/>
              <a:t>антагонист </a:t>
            </a:r>
            <a:r>
              <a:rPr lang="ru-RU" sz="1400" dirty="0" err="1" smtClean="0"/>
              <a:t>опиоидной</a:t>
            </a:r>
            <a:r>
              <a:rPr lang="ru-RU" sz="1400" dirty="0" smtClean="0"/>
              <a:t> активности. Основная функция </a:t>
            </a:r>
            <a:r>
              <a:rPr lang="ru-RU" sz="1400" dirty="0" err="1" smtClean="0"/>
              <a:t>олигопептида</a:t>
            </a:r>
            <a:r>
              <a:rPr lang="ru-RU" sz="1400" dirty="0" smtClean="0"/>
              <a:t> -  усиление выделения </a:t>
            </a:r>
            <a:r>
              <a:rPr lang="ru-RU" sz="1400" dirty="0" err="1" smtClean="0"/>
              <a:t>тиротропина</a:t>
            </a:r>
            <a:r>
              <a:rPr lang="ru-RU" sz="1400" dirty="0" smtClean="0"/>
              <a:t> передней долей гипофиза, а также стимуляция ростового гормона, кортикотропина . </a:t>
            </a:r>
            <a:r>
              <a:rPr lang="ru-RU" sz="1000" dirty="0" smtClean="0"/>
              <a:t>(</a:t>
            </a:r>
            <a:r>
              <a:rPr lang="ru-RU" sz="1000" dirty="0" err="1" smtClean="0"/>
              <a:t>Гомазков</a:t>
            </a:r>
            <a:r>
              <a:rPr lang="ru-RU" sz="1000" dirty="0" smtClean="0"/>
              <a:t> О.А., 2004, </a:t>
            </a:r>
            <a:r>
              <a:rPr lang="ru-RU" sz="1000" dirty="0" err="1" smtClean="0"/>
              <a:t>Одинак</a:t>
            </a:r>
            <a:r>
              <a:rPr lang="ru-RU" sz="1000" dirty="0" smtClean="0"/>
              <a:t> М.М., Цыган Н.В., 2005).  </a:t>
            </a:r>
            <a:endParaRPr lang="en-US" sz="1000" dirty="0" smtClean="0"/>
          </a:p>
          <a:p>
            <a:pPr>
              <a:buNone/>
            </a:pPr>
            <a:endParaRPr lang="ru-RU" sz="1400" dirty="0" smtClean="0"/>
          </a:p>
          <a:p>
            <a:pPr lvl="2"/>
            <a:r>
              <a:rPr lang="ru-RU" sz="2400" dirty="0" err="1" smtClean="0"/>
              <a:t>Энкефалины</a:t>
            </a:r>
            <a:r>
              <a:rPr lang="ru-RU" sz="2400" dirty="0" smtClean="0"/>
              <a:t> </a:t>
            </a:r>
            <a:r>
              <a:rPr lang="ru-RU" sz="1400" dirty="0" smtClean="0"/>
              <a:t>относятся к пептидам с широким диапазоном действия в центральной и периферической нервной системе. Доказана способность </a:t>
            </a:r>
            <a:r>
              <a:rPr lang="ru-RU" sz="1400" dirty="0" err="1" smtClean="0"/>
              <a:t>энкефалинов</a:t>
            </a:r>
            <a:r>
              <a:rPr lang="ru-RU" sz="1400" dirty="0" smtClean="0"/>
              <a:t> вместе с другими пептидами регулировать болевую чувствительность, половое поведение, мотивацию удовлетворения, адаптационные процессы </a:t>
            </a:r>
            <a:r>
              <a:rPr lang="ru-RU" sz="1000" dirty="0" smtClean="0"/>
              <a:t>(</a:t>
            </a:r>
            <a:r>
              <a:rPr lang="en-US" sz="1000" dirty="0" err="1" smtClean="0"/>
              <a:t>Rohlff</a:t>
            </a:r>
            <a:r>
              <a:rPr lang="en-US" sz="1000" dirty="0" smtClean="0"/>
              <a:t> C</a:t>
            </a:r>
            <a:r>
              <a:rPr lang="ru-RU" sz="1000" dirty="0" smtClean="0"/>
              <a:t>., 2001.,Гомазков О.А., 2004, </a:t>
            </a:r>
            <a:r>
              <a:rPr lang="ru-RU" sz="1000" dirty="0" err="1" smtClean="0"/>
              <a:t>Одинак</a:t>
            </a:r>
            <a:r>
              <a:rPr lang="ru-RU" sz="1000" dirty="0" smtClean="0"/>
              <a:t> М.М., Цыган Н.В., 2005, </a:t>
            </a:r>
            <a:r>
              <a:rPr lang="en-US" sz="1000" dirty="0" err="1" smtClean="0"/>
              <a:t>Rohlff</a:t>
            </a:r>
            <a:r>
              <a:rPr lang="en-US" sz="1000" dirty="0" smtClean="0"/>
              <a:t> C</a:t>
            </a:r>
            <a:r>
              <a:rPr lang="ru-RU" sz="1000" dirty="0" smtClean="0"/>
              <a:t>., 2001). </a:t>
            </a:r>
            <a:endParaRPr lang="en-US" sz="1000" dirty="0" smtClean="0"/>
          </a:p>
        </p:txBody>
      </p:sp>
      <p:sp>
        <p:nvSpPr>
          <p:cNvPr id="50180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8ED6F418-510C-4F3B-AD6D-03A64AB84944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7164388" cy="935038"/>
          </a:xfrm>
        </p:spPr>
        <p:txBody>
          <a:bodyPr/>
          <a:lstStyle/>
          <a:p>
            <a:pPr indent="0"/>
            <a:r>
              <a:rPr lang="ru-RU" sz="2400" b="1" smtClean="0">
                <a:solidFill>
                  <a:schemeClr val="tx1"/>
                </a:solidFill>
              </a:rPr>
              <a:t/>
            </a:r>
            <a:br>
              <a:rPr lang="ru-RU" sz="2400" b="1" smtClean="0">
                <a:solidFill>
                  <a:schemeClr val="tx1"/>
                </a:solidFill>
              </a:rPr>
            </a:br>
            <a:r>
              <a:rPr lang="ru-RU" sz="2400" b="1" smtClean="0"/>
              <a:t>Микроэлементный состав</a:t>
            </a:r>
            <a:br>
              <a:rPr lang="ru-RU" sz="2400" b="1" smtClean="0"/>
            </a:br>
            <a:r>
              <a:rPr lang="ru-RU" sz="2400" b="1" smtClean="0"/>
              <a:t>Церебролизина </a:t>
            </a:r>
            <a:r>
              <a:rPr lang="ru-RU" sz="1600" smtClean="0"/>
              <a:t>МаЭ (</a:t>
            </a:r>
            <a:r>
              <a:rPr lang="en-US" sz="1600" smtClean="0"/>
              <a:t>Na</a:t>
            </a:r>
            <a:r>
              <a:rPr lang="ru-RU" sz="1600" smtClean="0"/>
              <a:t>, </a:t>
            </a:r>
            <a:r>
              <a:rPr lang="en-US" sz="1600" smtClean="0"/>
              <a:t>K</a:t>
            </a:r>
            <a:r>
              <a:rPr lang="ru-RU" sz="1600" smtClean="0"/>
              <a:t>, </a:t>
            </a:r>
            <a:r>
              <a:rPr lang="en-US" sz="1600" smtClean="0"/>
              <a:t>P</a:t>
            </a:r>
            <a:r>
              <a:rPr lang="ru-RU" sz="1600" smtClean="0"/>
              <a:t>, </a:t>
            </a:r>
            <a:r>
              <a:rPr lang="en-US" sz="1600" smtClean="0"/>
              <a:t>Ca</a:t>
            </a:r>
            <a:r>
              <a:rPr lang="ru-RU" sz="1600" smtClean="0"/>
              <a:t>, </a:t>
            </a:r>
            <a:r>
              <a:rPr lang="en-US" sz="1600" smtClean="0"/>
              <a:t>Mg</a:t>
            </a:r>
            <a:r>
              <a:rPr lang="ru-RU" sz="1600" smtClean="0"/>
              <a:t>) и  Эссенциальные МЭ (</a:t>
            </a:r>
            <a:r>
              <a:rPr lang="en-US" sz="1600" smtClean="0"/>
              <a:t>Se</a:t>
            </a:r>
            <a:r>
              <a:rPr lang="ru-RU" sz="1600" smtClean="0"/>
              <a:t>, </a:t>
            </a:r>
            <a:r>
              <a:rPr lang="en-US" sz="1600" smtClean="0"/>
              <a:t>Zn</a:t>
            </a:r>
            <a:r>
              <a:rPr lang="ru-RU" sz="1600" smtClean="0"/>
              <a:t>, </a:t>
            </a:r>
            <a:r>
              <a:rPr lang="en-US" sz="1600" smtClean="0"/>
              <a:t>Sn</a:t>
            </a:r>
            <a:r>
              <a:rPr lang="ru-RU" sz="1600" smtClean="0"/>
              <a:t>, Со, </a:t>
            </a:r>
            <a:r>
              <a:rPr lang="en-US" sz="1600" smtClean="0"/>
              <a:t>Si</a:t>
            </a:r>
            <a:r>
              <a:rPr lang="ru-RU" sz="1600" smtClean="0"/>
              <a:t>, </a:t>
            </a:r>
            <a:r>
              <a:rPr lang="en-US" sz="1600" smtClean="0"/>
              <a:t>Fe</a:t>
            </a:r>
            <a:r>
              <a:rPr lang="ru-RU" sz="1600" smtClean="0"/>
              <a:t>, </a:t>
            </a:r>
            <a:r>
              <a:rPr lang="en-US" sz="1600" smtClean="0"/>
              <a:t>Cu</a:t>
            </a:r>
            <a:r>
              <a:rPr lang="ru-RU" sz="1600" smtClean="0"/>
              <a:t>, </a:t>
            </a:r>
            <a:r>
              <a:rPr lang="en-US" sz="1600" smtClean="0"/>
              <a:t>Mn</a:t>
            </a:r>
            <a:r>
              <a:rPr lang="ru-RU" sz="1600" smtClean="0"/>
              <a:t>, </a:t>
            </a:r>
            <a:r>
              <a:rPr lang="en-US" sz="1600" smtClean="0"/>
              <a:t>Cr</a:t>
            </a:r>
            <a:r>
              <a:rPr lang="ru-RU" sz="1600" smtClean="0"/>
              <a:t>, </a:t>
            </a:r>
            <a:r>
              <a:rPr lang="en-US" sz="1600" smtClean="0"/>
              <a:t>Li</a:t>
            </a:r>
            <a:r>
              <a:rPr lang="ru-RU" sz="1600" smtClean="0"/>
              <a:t>, </a:t>
            </a:r>
            <a:r>
              <a:rPr lang="en-US" sz="1600" smtClean="0"/>
              <a:t>V</a:t>
            </a:r>
            <a:r>
              <a:rPr lang="ru-RU" sz="1600" smtClean="0"/>
              <a:t>)</a:t>
            </a:r>
            <a:r>
              <a:rPr lang="ru-RU" sz="1100" smtClean="0"/>
              <a:t/>
            </a:r>
            <a:br>
              <a:rPr lang="ru-RU" sz="1100" smtClean="0"/>
            </a:br>
            <a:endParaRPr lang="ru-RU" sz="1100" b="1" smtClean="0"/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i="1" dirty="0" err="1" smtClean="0"/>
              <a:t>церебролизин</a:t>
            </a:r>
            <a:r>
              <a:rPr lang="ru-RU" sz="1600" b="1" i="1" dirty="0" smtClean="0"/>
              <a:t> предупреждает повреждение нейронов,</a:t>
            </a:r>
            <a:r>
              <a:rPr lang="ru-RU" sz="1600" dirty="0" smtClean="0"/>
              <a:t> </a:t>
            </a:r>
            <a:r>
              <a:rPr lang="ru-RU" sz="1600" b="1" i="1" dirty="0" smtClean="0"/>
              <a:t>обусловленное токсическим действием свободного железа </a:t>
            </a:r>
            <a:r>
              <a:rPr lang="ru-RU" sz="1600" dirty="0" smtClean="0"/>
              <a:t>(</a:t>
            </a:r>
            <a:r>
              <a:rPr lang="ru-RU" sz="1600" dirty="0" err="1" smtClean="0"/>
              <a:t>Hutter-Paier</a:t>
            </a:r>
            <a:r>
              <a:rPr lang="ru-RU" sz="1600" dirty="0" smtClean="0"/>
              <a:t> с </a:t>
            </a:r>
            <a:r>
              <a:rPr lang="ru-RU" sz="1600" dirty="0" err="1" smtClean="0"/>
              <a:t>соавт</a:t>
            </a:r>
            <a:r>
              <a:rPr lang="ru-RU" sz="1600" dirty="0" smtClean="0"/>
              <a:t>., 1998), </a:t>
            </a:r>
            <a:r>
              <a:rPr lang="ru-RU" sz="1600" dirty="0" err="1" smtClean="0"/>
              <a:t>эксайтотоксичностью</a:t>
            </a:r>
            <a:r>
              <a:rPr lang="ru-RU" sz="1600" dirty="0" smtClean="0"/>
              <a:t> (</a:t>
            </a:r>
            <a:r>
              <a:rPr lang="ru-RU" sz="1600" dirty="0" err="1" smtClean="0"/>
              <a:t>Veinbergs</a:t>
            </a:r>
            <a:r>
              <a:rPr lang="ru-RU" sz="1600" dirty="0" smtClean="0"/>
              <a:t> с </a:t>
            </a:r>
            <a:r>
              <a:rPr lang="ru-RU" sz="1600" dirty="0" err="1" smtClean="0"/>
              <a:t>соавт</a:t>
            </a:r>
            <a:r>
              <a:rPr lang="ru-RU" sz="1600" dirty="0" smtClean="0"/>
              <a:t>., 2005) и активацией ПОЛ при мутации </a:t>
            </a:r>
            <a:r>
              <a:rPr lang="ru-RU" sz="1600" dirty="0" err="1" smtClean="0"/>
              <a:t>аполипопротеина</a:t>
            </a:r>
            <a:r>
              <a:rPr lang="ru-RU" sz="1600" dirty="0" smtClean="0"/>
              <a:t> Е (</a:t>
            </a:r>
            <a:r>
              <a:rPr lang="ru-RU" sz="1600" dirty="0" err="1" smtClean="0"/>
              <a:t>Masliah</a:t>
            </a:r>
            <a:r>
              <a:rPr lang="ru-RU" sz="1600" dirty="0" smtClean="0"/>
              <a:t> с </a:t>
            </a:r>
            <a:r>
              <a:rPr lang="ru-RU" sz="1600" dirty="0" err="1" smtClean="0"/>
              <a:t>соавт</a:t>
            </a:r>
            <a:r>
              <a:rPr lang="ru-RU" sz="1600" dirty="0" smtClean="0"/>
              <a:t>., 1999).</a:t>
            </a:r>
          </a:p>
          <a:p>
            <a:r>
              <a:rPr lang="ru-RU" sz="1600" dirty="0" smtClean="0"/>
              <a:t> показано, что высокие концентрации лития способствуют купированию феномена эндогенной </a:t>
            </a:r>
            <a:r>
              <a:rPr lang="ru-RU" sz="1600" dirty="0" err="1" smtClean="0"/>
              <a:t>экзайтотоксичности</a:t>
            </a:r>
            <a:r>
              <a:rPr lang="ru-RU" sz="1600" dirty="0" smtClean="0"/>
              <a:t>. Литий взаимодействует со многими элементами – </a:t>
            </a:r>
            <a:r>
              <a:rPr lang="en-US" sz="1600" dirty="0" smtClean="0"/>
              <a:t>Mg</a:t>
            </a:r>
            <a:r>
              <a:rPr lang="ru-RU" sz="1600" dirty="0" smtClean="0"/>
              <a:t>, </a:t>
            </a:r>
            <a:r>
              <a:rPr lang="en-US" sz="1600" dirty="0" smtClean="0"/>
              <a:t>Na</a:t>
            </a:r>
            <a:r>
              <a:rPr lang="ru-RU" sz="1600" dirty="0" smtClean="0"/>
              <a:t>, </a:t>
            </a:r>
            <a:r>
              <a:rPr lang="en-US" sz="1600" dirty="0" smtClean="0"/>
              <a:t>Ca</a:t>
            </a:r>
            <a:r>
              <a:rPr lang="ru-RU" sz="1600" dirty="0" smtClean="0"/>
              <a:t>, </a:t>
            </a:r>
            <a:r>
              <a:rPr lang="en-US" sz="1600" dirty="0" err="1" smtClean="0"/>
              <a:t>Rb</a:t>
            </a:r>
            <a:r>
              <a:rPr lang="ru-RU" sz="1600" dirty="0" smtClean="0"/>
              <a:t>. Литий потенцирует действие гипотензивных препаратов; при этом достаточное количество солей </a:t>
            </a:r>
            <a:r>
              <a:rPr lang="en-US" sz="1600" dirty="0" smtClean="0"/>
              <a:t>Li</a:t>
            </a:r>
            <a:r>
              <a:rPr lang="ru-RU" sz="1600" dirty="0" smtClean="0"/>
              <a:t> в ряде минеральных вод оказывает </a:t>
            </a:r>
            <a:r>
              <a:rPr lang="ru-RU" sz="1600" dirty="0" err="1" smtClean="0"/>
              <a:t>протективное</a:t>
            </a:r>
            <a:r>
              <a:rPr lang="ru-RU" sz="1600" dirty="0" smtClean="0"/>
              <a:t> влияние на регуляцию сосудистого тонуса и препятствует развитию артериальной гипертензии [</a:t>
            </a:r>
            <a:r>
              <a:rPr lang="en-US" sz="1600" dirty="0" err="1" smtClean="0">
                <a:hlinkClick r:id="rId3" tooltip="Click to search for citations by this author."/>
              </a:rPr>
              <a:t>Tubek</a:t>
            </a:r>
            <a:r>
              <a:rPr lang="en-US" sz="1600" dirty="0" smtClean="0">
                <a:hlinkClick r:id="rId3" tooltip="Click to search for citations by this author."/>
              </a:rPr>
              <a:t> S</a:t>
            </a:r>
            <a:r>
              <a:rPr lang="ru-RU" sz="1600" dirty="0" smtClean="0"/>
              <a:t>, 2006].</a:t>
            </a:r>
            <a:endParaRPr lang="en-US" sz="1600" dirty="0" smtClean="0"/>
          </a:p>
          <a:p>
            <a:r>
              <a:rPr lang="ru-RU" sz="1600" i="1" dirty="0" smtClean="0"/>
              <a:t>Применение </a:t>
            </a:r>
            <a:r>
              <a:rPr lang="ru-RU" sz="1600" i="1" dirty="0" err="1" smtClean="0"/>
              <a:t>церебролизина</a:t>
            </a:r>
            <a:r>
              <a:rPr lang="ru-RU" sz="1600" i="1" dirty="0" smtClean="0"/>
              <a:t> приводит к некоторому увеличению концентрации лития в гипоталамусе, </a:t>
            </a:r>
            <a:r>
              <a:rPr lang="ru-RU" sz="1600" i="1" dirty="0" err="1" smtClean="0"/>
              <a:t>ольфакторной</a:t>
            </a:r>
            <a:r>
              <a:rPr lang="ru-RU" sz="1600" i="1" dirty="0" smtClean="0"/>
              <a:t> луковице, т.е. </a:t>
            </a:r>
            <a:r>
              <a:rPr lang="ru-RU" sz="1600" i="1" dirty="0" err="1" smtClean="0"/>
              <a:t>церебролизин</a:t>
            </a:r>
            <a:r>
              <a:rPr lang="ru-RU" sz="1600" i="1" dirty="0" smtClean="0"/>
              <a:t> способствует накоплению эндогенного лития в этих структурах</a:t>
            </a:r>
            <a:r>
              <a:rPr lang="ru-RU" sz="1600" dirty="0" smtClean="0"/>
              <a:t> (</a:t>
            </a:r>
            <a:r>
              <a:rPr lang="en-US" sz="1600" dirty="0" err="1" smtClean="0"/>
              <a:t>Gromova</a:t>
            </a:r>
            <a:r>
              <a:rPr lang="en-US" sz="1600" dirty="0" smtClean="0"/>
              <a:t> O</a:t>
            </a:r>
            <a:r>
              <a:rPr lang="ru-RU" sz="1600" dirty="0" smtClean="0"/>
              <a:t>.</a:t>
            </a:r>
            <a:r>
              <a:rPr lang="en-US" sz="1600" dirty="0" smtClean="0"/>
              <a:t>A</a:t>
            </a:r>
            <a:r>
              <a:rPr lang="ru-RU" sz="1600" dirty="0" smtClean="0"/>
              <a:t>. </a:t>
            </a:r>
            <a:r>
              <a:rPr lang="en-US" sz="1600" dirty="0" smtClean="0"/>
              <a:t>et al</a:t>
            </a:r>
            <a:r>
              <a:rPr lang="ru-RU" sz="1600" dirty="0" smtClean="0"/>
              <a:t>, 2003).</a:t>
            </a:r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Церебролизин</a:t>
            </a:r>
            <a:r>
              <a:rPr lang="ru-RU" sz="1600" dirty="0" smtClean="0"/>
              <a:t> приводит к накоплению </a:t>
            </a:r>
            <a:r>
              <a:rPr lang="en-US" sz="1600" dirty="0" smtClean="0"/>
              <a:t>Se</a:t>
            </a:r>
            <a:r>
              <a:rPr lang="ru-RU" sz="1600" dirty="0" smtClean="0"/>
              <a:t> в </a:t>
            </a:r>
            <a:r>
              <a:rPr lang="ru-RU" sz="1600" dirty="0" err="1" smtClean="0"/>
              <a:t>ольфакторной</a:t>
            </a:r>
            <a:r>
              <a:rPr lang="ru-RU" sz="1600" dirty="0" smtClean="0"/>
              <a:t> луковице, гипоталамусе и лобной коре. Частично это свойство препарата способствует его </a:t>
            </a:r>
            <a:r>
              <a:rPr lang="ru-RU" sz="1600" dirty="0" err="1" smtClean="0"/>
              <a:t>нейропротективному</a:t>
            </a:r>
            <a:r>
              <a:rPr lang="ru-RU" sz="1600" dirty="0" smtClean="0"/>
              <a:t> действию (</a:t>
            </a:r>
            <a:r>
              <a:rPr lang="en-US" sz="1600" dirty="0" err="1" smtClean="0"/>
              <a:t>Gromova</a:t>
            </a:r>
            <a:r>
              <a:rPr lang="en-US" sz="1600" dirty="0" smtClean="0"/>
              <a:t> O</a:t>
            </a:r>
            <a:r>
              <a:rPr lang="ru-RU" sz="1600" dirty="0" smtClean="0"/>
              <a:t>.</a:t>
            </a:r>
            <a:r>
              <a:rPr lang="en-US" sz="1600" dirty="0" smtClean="0"/>
              <a:t>A</a:t>
            </a:r>
            <a:r>
              <a:rPr lang="ru-RU" sz="1600" dirty="0" smtClean="0"/>
              <a:t>. </a:t>
            </a:r>
            <a:r>
              <a:rPr lang="en-US" sz="1600" dirty="0" smtClean="0"/>
              <a:t>et al</a:t>
            </a:r>
            <a:r>
              <a:rPr lang="ru-RU" sz="1600" dirty="0" smtClean="0"/>
              <a:t>., 2003)</a:t>
            </a:r>
            <a:endParaRPr lang="en-US" sz="1600" dirty="0" smtClean="0"/>
          </a:p>
          <a:p>
            <a:endParaRPr lang="en-US" sz="1600" dirty="0" smtClean="0"/>
          </a:p>
          <a:p>
            <a:endParaRPr lang="ru-RU" sz="1600" dirty="0" smtClean="0"/>
          </a:p>
        </p:txBody>
      </p:sp>
      <p:sp>
        <p:nvSpPr>
          <p:cNvPr id="53252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bg1"/>
                </a:solidFill>
              </a:rPr>
              <a:t>Каз.НМУ</a:t>
            </a:r>
            <a:r>
              <a:rPr lang="ru-RU" sz="1400" i="1">
                <a:solidFill>
                  <a:schemeClr val="bg1"/>
                </a:solidFill>
              </a:rPr>
              <a:t> </a:t>
            </a:r>
            <a:r>
              <a:rPr lang="ru-RU" sz="1400" b="1" i="1">
                <a:solidFill>
                  <a:schemeClr val="bg1"/>
                </a:solidFill>
              </a:rPr>
              <a:t>им.Асфендиярова</a:t>
            </a:r>
            <a:endParaRPr lang="en-US" sz="14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7BAD6E8C-B317-4D25-894D-DBFDF212C60A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b="1" smtClean="0"/>
              <a:t> </a:t>
            </a:r>
            <a:r>
              <a:rPr lang="ru-RU" sz="2400" b="1" smtClean="0"/>
              <a:t>Жирнокислотный и липидный состав Церебролизина</a:t>
            </a:r>
            <a:endParaRPr lang="ru-RU" sz="2400" smtClean="0"/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47813" y="5445125"/>
            <a:ext cx="6994525" cy="1223963"/>
          </a:xfrm>
        </p:spPr>
        <p:txBody>
          <a:bodyPr/>
          <a:lstStyle/>
          <a:p>
            <a:r>
              <a:rPr lang="ru-RU" sz="1400" dirty="0" smtClean="0"/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Церебролизин</a:t>
            </a:r>
            <a:r>
              <a:rPr lang="ru-RU" sz="1400" dirty="0" smtClean="0">
                <a:solidFill>
                  <a:schemeClr val="tx1"/>
                </a:solidFill>
              </a:rPr>
              <a:t> содержит следовые количества </a:t>
            </a:r>
            <a:r>
              <a:rPr lang="ru-RU" sz="1400" dirty="0" err="1" smtClean="0">
                <a:solidFill>
                  <a:schemeClr val="tx1"/>
                </a:solidFill>
              </a:rPr>
              <a:t>фосфолипидов</a:t>
            </a:r>
            <a:r>
              <a:rPr lang="ru-RU" sz="1400" dirty="0" smtClean="0">
                <a:solidFill>
                  <a:schemeClr val="tx1"/>
                </a:solidFill>
              </a:rPr>
              <a:t> и, предположительно, </a:t>
            </a:r>
            <a:r>
              <a:rPr lang="ru-RU" sz="1400" dirty="0" err="1" smtClean="0">
                <a:solidFill>
                  <a:schemeClr val="tx1"/>
                </a:solidFill>
              </a:rPr>
              <a:t>ганглиозиды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Ганглиозиды</a:t>
            </a:r>
            <a:r>
              <a:rPr lang="ru-RU" sz="1400" dirty="0" smtClean="0">
                <a:solidFill>
                  <a:schemeClr val="tx1"/>
                </a:solidFill>
              </a:rPr>
              <a:t>, как и все </a:t>
            </a:r>
            <a:r>
              <a:rPr lang="ru-RU" sz="1400" dirty="0" err="1" smtClean="0">
                <a:solidFill>
                  <a:schemeClr val="tx1"/>
                </a:solidFill>
              </a:rPr>
              <a:t>гликосфинголипиды</a:t>
            </a:r>
            <a:r>
              <a:rPr lang="ru-RU" sz="1400" dirty="0" smtClean="0">
                <a:solidFill>
                  <a:schemeClr val="tx1"/>
                </a:solidFill>
              </a:rPr>
              <a:t>, состоят из двух частей: гидрофобной, находящейся вне нервных клеток, и гидрофильной, входящей в состав плазматической мембраны (</a:t>
            </a:r>
            <a:r>
              <a:rPr lang="en-US" sz="1400" dirty="0" err="1" smtClean="0">
                <a:solidFill>
                  <a:schemeClr val="tx1"/>
                </a:solidFill>
              </a:rPr>
              <a:t>Garofalo</a:t>
            </a:r>
            <a:r>
              <a:rPr lang="en-US" sz="1400" dirty="0" smtClean="0">
                <a:solidFill>
                  <a:schemeClr val="tx1"/>
                </a:solidFill>
              </a:rPr>
              <a:t> L</a:t>
            </a:r>
            <a:r>
              <a:rPr lang="ru-RU" sz="1400" dirty="0" smtClean="0">
                <a:solidFill>
                  <a:schemeClr val="tx1"/>
                </a:solidFill>
              </a:rPr>
              <a:t>., 1994).</a:t>
            </a:r>
          </a:p>
        </p:txBody>
      </p:sp>
      <p:sp>
        <p:nvSpPr>
          <p:cNvPr id="55300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553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530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1438"/>
            <a:ext cx="8748713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8E36226D-6DE2-4EE5-A730-1EC5D9ACBC70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Витаминный состав Церебролизина</a:t>
            </a:r>
            <a:r>
              <a:rPr lang="en-US" sz="2800" smtClean="0"/>
              <a:t/>
            </a:r>
            <a:br>
              <a:rPr lang="en-US" sz="2800" smtClean="0"/>
            </a:br>
            <a:endParaRPr lang="ru-RU" sz="2800" smtClean="0"/>
          </a:p>
        </p:txBody>
      </p:sp>
      <p:sp>
        <p:nvSpPr>
          <p:cNvPr id="57348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1187624" y="1628775"/>
            <a:ext cx="763252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Исследования показали, что в растворе </a:t>
            </a:r>
            <a:r>
              <a:rPr lang="ru-RU" sz="2000" dirty="0" err="1"/>
              <a:t>церебролизина</a:t>
            </a:r>
            <a:r>
              <a:rPr lang="ru-RU" sz="2000" dirty="0"/>
              <a:t> определяются устойчивая концентрация витаминов В</a:t>
            </a:r>
            <a:r>
              <a:rPr lang="ru-RU" sz="2000" baseline="-25000" dirty="0"/>
              <a:t>1</a:t>
            </a:r>
            <a:r>
              <a:rPr lang="ru-RU" sz="2000" dirty="0"/>
              <a:t>, В</a:t>
            </a:r>
            <a:r>
              <a:rPr lang="ru-RU" sz="2000" baseline="-25000" dirty="0"/>
              <a:t>12</a:t>
            </a:r>
            <a:r>
              <a:rPr lang="ru-RU" sz="2000" dirty="0"/>
              <a:t>, Е, </a:t>
            </a:r>
            <a:r>
              <a:rPr lang="ru-RU" sz="2000" dirty="0" err="1"/>
              <a:t>фолиевой</a:t>
            </a:r>
            <a:r>
              <a:rPr lang="ru-RU" sz="2000" dirty="0"/>
              <a:t> кислоты </a:t>
            </a:r>
          </a:p>
          <a:p>
            <a:r>
              <a:rPr lang="ru-RU" sz="2000" i="1" dirty="0"/>
              <a:t>(Громова О.А., 2005). </a:t>
            </a:r>
            <a:r>
              <a:rPr lang="ru-RU" sz="2000" dirty="0"/>
              <a:t>Учитывая, что витамины – соединения нестойкие и легко разрушаются под действием высокой температуры, света и других внешних воздействий, обращает на себя внимание, что высокотехнологичный процесс производства </a:t>
            </a:r>
            <a:r>
              <a:rPr lang="ru-RU" sz="2000" dirty="0" err="1"/>
              <a:t>церебролизина</a:t>
            </a:r>
            <a:r>
              <a:rPr lang="ru-RU" sz="2000" dirty="0"/>
              <a:t> позволяет сохранить витамины в активном состоянии.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Инсульт является третьей ведущей причиной смерти во всем мире  и основной причиной серьезных физических и психических расстройств.  Длительные госпитализации, большие потери производительности и огромная стоимость срочного и длительного лечения больных вырисовывают картину большого экономического влияния болезни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9ACD1823-AAD2-4381-A7F4-263982086C9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           Актуальность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133600" y="2743200"/>
            <a:ext cx="4724400" cy="685800"/>
            <a:chOff x="1296" y="1824"/>
            <a:chExt cx="2976" cy="432"/>
          </a:xfrm>
        </p:grpSpPr>
        <p:sp>
          <p:nvSpPr>
            <p:cNvPr id="69679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680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45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bg1"/>
                  </a:solidFill>
                </a:rPr>
                <a:t>США 2:1000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5146" name="Text Box 50"/>
            <p:cNvSpPr txBox="1">
              <a:spLocks noChangeArrowheads="1"/>
            </p:cNvSpPr>
            <p:nvPr/>
          </p:nvSpPr>
          <p:spPr bwMode="gray">
            <a:xfrm>
              <a:off x="1446" y="188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133600" y="3581400"/>
            <a:ext cx="4724400" cy="685800"/>
            <a:chOff x="1296" y="1824"/>
            <a:chExt cx="2976" cy="432"/>
          </a:xfrm>
        </p:grpSpPr>
        <p:sp>
          <p:nvSpPr>
            <p:cNvPr id="69684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685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41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bg1"/>
                  </a:solidFill>
                </a:rPr>
                <a:t>Швеции 3,6:1000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5142" name="Text Box 55"/>
            <p:cNvSpPr txBox="1">
              <a:spLocks noChangeArrowheads="1"/>
            </p:cNvSpPr>
            <p:nvPr/>
          </p:nvSpPr>
          <p:spPr bwMode="gray">
            <a:xfrm>
              <a:off x="1446" y="188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971550" y="4581525"/>
            <a:ext cx="7643813" cy="1143000"/>
            <a:chOff x="582" y="1872"/>
            <a:chExt cx="4815" cy="720"/>
          </a:xfrm>
          <a:solidFill>
            <a:schemeClr val="accent5">
              <a:lumMod val="50000"/>
            </a:schemeClr>
          </a:solidFill>
        </p:grpSpPr>
        <p:sp>
          <p:nvSpPr>
            <p:cNvPr id="69689" name="AutoShape 57"/>
            <p:cNvSpPr>
              <a:spLocks noChangeArrowheads="1"/>
            </p:cNvSpPr>
            <p:nvPr/>
          </p:nvSpPr>
          <p:spPr bwMode="gray">
            <a:xfrm>
              <a:off x="582" y="1872"/>
              <a:ext cx="4815" cy="720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7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57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bg1"/>
                  </a:solidFill>
                </a:rPr>
                <a:t>Ежегодно в странах СНГ ЧМТ получает свыше 1,8 миллионов человек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5138" name="Text Box 60"/>
            <p:cNvSpPr txBox="1">
              <a:spLocks noChangeArrowheads="1"/>
            </p:cNvSpPr>
            <p:nvPr/>
          </p:nvSpPr>
          <p:spPr bwMode="gray">
            <a:xfrm>
              <a:off x="1446" y="1886"/>
              <a:ext cx="116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2400">
                <a:solidFill>
                  <a:schemeClr val="bg1"/>
                </a:solidFill>
              </a:endParaRPr>
            </a:p>
          </p:txBody>
        </p:sp>
      </p:grpSp>
      <p:sp>
        <p:nvSpPr>
          <p:cNvPr id="5126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chemeClr val="bg1"/>
                </a:solidFill>
              </a:rPr>
              <a:t>Каз.НМУ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им.Асфендиярова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127" name="TextBox 26"/>
          <p:cNvSpPr txBox="1">
            <a:spLocks noChangeArrowheads="1"/>
          </p:cNvSpPr>
          <p:nvPr/>
        </p:nvSpPr>
        <p:spPr bwMode="auto">
          <a:xfrm>
            <a:off x="2643188" y="1285875"/>
            <a:ext cx="6500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124075" y="1989138"/>
            <a:ext cx="4724400" cy="685800"/>
            <a:chOff x="1440" y="1170"/>
            <a:chExt cx="2976" cy="432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1440" y="1170"/>
              <a:ext cx="2976" cy="432"/>
              <a:chOff x="1296" y="1824"/>
              <a:chExt cx="2976" cy="432"/>
            </a:xfrm>
          </p:grpSpPr>
          <p:sp>
            <p:nvSpPr>
              <p:cNvPr id="69674" name="AutoShape 42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chemeClr val="bg1"/>
                </a:solidFill>
                <a:round/>
                <a:headEnd/>
                <a:tailEnd/>
              </a:ln>
              <a:effectLst>
                <a:outerShdw dist="99190" dir="238833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9675" name="AutoShape 43"/>
              <p:cNvSpPr>
                <a:spLocks noChangeArrowheads="1"/>
              </p:cNvSpPr>
              <p:nvPr/>
            </p:nvSpPr>
            <p:spPr bwMode="gray">
              <a:xfrm>
                <a:off x="1296" y="1824"/>
                <a:ext cx="432" cy="432"/>
              </a:xfrm>
              <a:prstGeom prst="diamond">
                <a:avLst/>
              </a:prstGeom>
              <a:solidFill>
                <a:schemeClr val="accent2"/>
              </a:solidFill>
              <a:ln w="25400" algn="ctr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34" name="Text Box 44"/>
              <p:cNvSpPr txBox="1">
                <a:spLocks noChangeArrowheads="1"/>
              </p:cNvSpPr>
              <p:nvPr/>
            </p:nvSpPr>
            <p:spPr bwMode="gray">
              <a:xfrm>
                <a:off x="1680" y="1934"/>
                <a:ext cx="2160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ru-RU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5135" name="Text Box 45"/>
              <p:cNvSpPr txBox="1">
                <a:spLocks noChangeArrowheads="1"/>
              </p:cNvSpPr>
              <p:nvPr/>
            </p:nvSpPr>
            <p:spPr bwMode="gray">
              <a:xfrm>
                <a:off x="1446" y="1886"/>
                <a:ext cx="116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ru-RU" sz="24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31" name="Прямоугольник 29"/>
            <p:cNvSpPr>
              <a:spLocks noChangeArrowheads="1"/>
            </p:cNvSpPr>
            <p:nvPr/>
          </p:nvSpPr>
          <p:spPr bwMode="auto">
            <a:xfrm>
              <a:off x="1530" y="1260"/>
              <a:ext cx="27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	</a:t>
              </a:r>
              <a:r>
                <a:rPr lang="ru-RU">
                  <a:solidFill>
                    <a:schemeClr val="tx2"/>
                  </a:solidFill>
                </a:rPr>
                <a:t>СНГ    в среднем  5: 1000</a:t>
              </a:r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5129" name="Text Box 26"/>
          <p:cNvSpPr txBox="1">
            <a:spLocks noChangeArrowheads="1"/>
          </p:cNvSpPr>
          <p:nvPr/>
        </p:nvSpPr>
        <p:spPr bwMode="auto">
          <a:xfrm>
            <a:off x="5992813" y="6113463"/>
            <a:ext cx="1622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Данные</a:t>
            </a:r>
            <a:r>
              <a:rPr lang="ru-RU">
                <a:solidFill>
                  <a:schemeClr val="accent1"/>
                </a:solidFill>
              </a:rPr>
              <a:t> </a:t>
            </a:r>
            <a:r>
              <a:rPr lang="ru-RU" b="1">
                <a:solidFill>
                  <a:schemeClr val="accent1"/>
                </a:solidFill>
              </a:rPr>
              <a:t>ВОЗ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Актуальность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Болезнь Альцгеймера является одним из наиболее частых расстройств в пожилом возрасте, включая около 8 % населения старше 65.</a:t>
            </a:r>
            <a:endParaRPr lang="en-US" dirty="0" smtClean="0"/>
          </a:p>
          <a:p>
            <a:r>
              <a:rPr lang="ru-RU" dirty="0" err="1" smtClean="0"/>
              <a:t>Мета-анализы</a:t>
            </a:r>
            <a:r>
              <a:rPr lang="ru-RU" dirty="0" smtClean="0"/>
              <a:t> показывают, что коэффициент распространенности в возрастной группе от 65 до 69 лет составляет 1.4 - 1.6 % , 8.7 - 13.6 % в возрастной группе 80 - 84 и около 45 % в возрастной группе &gt;90.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9ACD1823-AAD2-4381-A7F4-263982086C9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4663" y="2060575"/>
            <a:ext cx="4535487" cy="1223963"/>
          </a:xfrm>
        </p:spPr>
        <p:txBody>
          <a:bodyPr/>
          <a:lstStyle/>
          <a:p>
            <a:pPr indent="0" eaLnBrk="1" hangingPunct="1"/>
            <a:r>
              <a:rPr lang="ru-RU" smtClean="0">
                <a:solidFill>
                  <a:schemeClr val="tx1"/>
                </a:solidFill>
              </a:rPr>
              <a:t>Краткая история ноотропных препаратов.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29698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bg1"/>
                </a:solidFill>
              </a:rPr>
              <a:t>Каз.НМУ</a:t>
            </a:r>
            <a:r>
              <a:rPr lang="ru-RU" sz="1400" i="1">
                <a:solidFill>
                  <a:schemeClr val="bg1"/>
                </a:solidFill>
              </a:rPr>
              <a:t> </a:t>
            </a:r>
            <a:r>
              <a:rPr lang="ru-RU" sz="1400" b="1" i="1">
                <a:solidFill>
                  <a:schemeClr val="bg1"/>
                </a:solidFill>
              </a:rPr>
              <a:t>им.Асфендиярова</a:t>
            </a:r>
            <a:endParaRPr lang="en-US" sz="1400" b="1" i="1">
              <a:solidFill>
                <a:schemeClr val="bg1"/>
              </a:solidFill>
            </a:endParaRPr>
          </a:p>
        </p:txBody>
      </p:sp>
      <p:pic>
        <p:nvPicPr>
          <p:cNvPr id="29699" name="Picture 1" descr="Trypeptid-glutation_white_backgroun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3724275"/>
            <a:ext cx="57150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0" y="3933825"/>
            <a:ext cx="3995738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err="1"/>
              <a:t>Ноотропы</a:t>
            </a:r>
            <a:r>
              <a:rPr lang="ru-RU" sz="1400" b="1" dirty="0"/>
              <a:t> </a:t>
            </a:r>
            <a:r>
              <a:rPr lang="ru-RU" sz="1400" dirty="0"/>
              <a:t>-  это вещества, оказывающие специфическое влияние на высшие интегративные, когнитивные, </a:t>
            </a:r>
            <a:r>
              <a:rPr lang="ru-RU" sz="1400" dirty="0" err="1"/>
              <a:t>интеллектуально-мнестические</a:t>
            </a:r>
            <a:r>
              <a:rPr lang="ru-RU" sz="1400" dirty="0"/>
              <a:t> функции мозга, улучшающие память, облегчающие процесс обучения и запоминания, стимулирующие интеллектуальную деятельность, повышающие устойчивость мозга к повреждающим факторам, улучшающие </a:t>
            </a:r>
            <a:r>
              <a:rPr lang="ru-RU" sz="1400" dirty="0" err="1"/>
              <a:t>кортикально-субкортикальные</a:t>
            </a:r>
            <a:r>
              <a:rPr lang="ru-RU" sz="1400" dirty="0"/>
              <a:t> связи.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29702" name="Picture 2" descr="C:\Users\Alina Fadeeva\Pictures\art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0"/>
            <a:ext cx="212407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97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advAuto="15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85B53195-EBCD-460F-8D35-016497F6A71A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dirty="0" smtClean="0"/>
              <a:t>Стимуляция </a:t>
            </a:r>
            <a:r>
              <a:rPr lang="ru-RU" dirty="0" err="1" smtClean="0"/>
              <a:t>нейрогенеза</a:t>
            </a:r>
            <a:endParaRPr lang="ru-RU" dirty="0" smtClean="0"/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608138"/>
            <a:ext cx="3744913" cy="4525962"/>
          </a:xfrm>
          <a:solidFill>
            <a:schemeClr val="accent5">
              <a:lumMod val="9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000" dirty="0" smtClean="0"/>
              <a:t>В некоторых экспериментальных работах показана способность </a:t>
            </a:r>
            <a:r>
              <a:rPr lang="ru-RU" sz="2000" dirty="0" err="1" smtClean="0"/>
              <a:t>церебролизина</a:t>
            </a:r>
            <a:r>
              <a:rPr lang="ru-RU" sz="2000" dirty="0" smtClean="0"/>
              <a:t> влиять на </a:t>
            </a:r>
            <a:r>
              <a:rPr lang="ru-RU" sz="2000" dirty="0" err="1" smtClean="0"/>
              <a:t>нейрогенез</a:t>
            </a:r>
            <a:r>
              <a:rPr lang="ru-RU" sz="2000" dirty="0" smtClean="0"/>
              <a:t> </a:t>
            </a:r>
            <a:r>
              <a:rPr lang="en-GB" sz="2000" dirty="0" smtClean="0"/>
              <a:t>K</a:t>
            </a:r>
            <a:r>
              <a:rPr lang="ru-RU" sz="2000" dirty="0" smtClean="0"/>
              <a:t>. </a:t>
            </a:r>
            <a:r>
              <a:rPr lang="en-GB" sz="2000" dirty="0" smtClean="0"/>
              <a:t>I</a:t>
            </a:r>
            <a:r>
              <a:rPr lang="en-US" sz="2000" dirty="0" smtClean="0"/>
              <a:t>g</a:t>
            </a:r>
            <a:r>
              <a:rPr lang="en-GB" sz="2000" dirty="0" smtClean="0"/>
              <a:t>bal</a:t>
            </a:r>
            <a:r>
              <a:rPr lang="ru-RU" sz="2000" dirty="0" smtClean="0"/>
              <a:t> (2000) представил данные, согласно которым </a:t>
            </a:r>
            <a:r>
              <a:rPr lang="ru-RU" sz="2000" dirty="0" err="1" smtClean="0"/>
              <a:t>церебролизин</a:t>
            </a:r>
            <a:r>
              <a:rPr lang="ru-RU" sz="2000" dirty="0" smtClean="0"/>
              <a:t> способствует увеличению числа клеток-предшественников нейронов (стволовых клеток) в коре головного мозга</a:t>
            </a:r>
          </a:p>
        </p:txBody>
      </p:sp>
      <p:sp>
        <p:nvSpPr>
          <p:cNvPr id="66564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665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6566" name="Picture 1" descr="NEURONAL PROGENITOR CELLS CONTR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16113"/>
            <a:ext cx="2743200" cy="1377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6567" name="Picture 3" descr="NEURONAL PROGENITOR CELLS CEREBROLYS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4221163"/>
            <a:ext cx="2743200" cy="1354137"/>
          </a:xfrm>
          <a:prstGeom prst="rect">
            <a:avLst/>
          </a:prstGeom>
          <a:noFill/>
          <a:ln w="9525">
            <a:solidFill>
              <a:srgbClr val="E26100"/>
            </a:solidFill>
            <a:miter lim="800000"/>
            <a:headEnd/>
            <a:tailEnd/>
          </a:ln>
        </p:spPr>
      </p:pic>
      <p:sp>
        <p:nvSpPr>
          <p:cNvPr id="66568" name="TextBox 8"/>
          <p:cNvSpPr txBox="1">
            <a:spLocks noChangeArrowheads="1"/>
          </p:cNvSpPr>
          <p:nvPr/>
        </p:nvSpPr>
        <p:spPr bwMode="auto">
          <a:xfrm>
            <a:off x="5148263" y="3284538"/>
            <a:ext cx="32400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Нейрональные клетки-предшественники в гиппокампе</a:t>
            </a:r>
            <a:endParaRPr lang="en-US" sz="1400"/>
          </a:p>
          <a:p>
            <a:r>
              <a:rPr lang="ru-RU"/>
              <a:t> </a:t>
            </a:r>
            <a:endParaRPr lang="en-US"/>
          </a:p>
        </p:txBody>
      </p:sp>
      <p:sp>
        <p:nvSpPr>
          <p:cNvPr id="66569" name="Rectangle 5"/>
          <p:cNvSpPr>
            <a:spLocks noChangeArrowheads="1"/>
          </p:cNvSpPr>
          <p:nvPr/>
        </p:nvSpPr>
        <p:spPr bwMode="auto">
          <a:xfrm>
            <a:off x="5292725" y="5805488"/>
            <a:ext cx="385127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>
                <a:ea typeface="Times New Roman" pitchFamily="18" charset="0"/>
                <a:cs typeface="Arial" charset="0"/>
              </a:rPr>
              <a:t>Клеточные дуплеты после воздействия церебролизина</a:t>
            </a:r>
            <a:endParaRPr lang="en-US" sz="1100"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C1B9FAB4-7C92-4EDA-803C-C23CEDB28446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6084888" cy="719138"/>
          </a:xfrm>
        </p:spPr>
        <p:txBody>
          <a:bodyPr/>
          <a:lstStyle/>
          <a:p>
            <a:pPr indent="0"/>
            <a:r>
              <a:rPr lang="ru-RU" sz="1400" b="1" smtClean="0">
                <a:solidFill>
                  <a:schemeClr val="tx1"/>
                </a:solidFill>
              </a:rPr>
              <a:t>Трехнедельные нейроны в культуре гипоккампа. (окраска ДНК – голубым, МАР2 – зеленым, актин – красным). </a:t>
            </a:r>
            <a:r>
              <a:rPr lang="ru-RU" sz="1400" i="1" smtClean="0">
                <a:solidFill>
                  <a:schemeClr val="tx1"/>
                </a:solidFill>
              </a:rPr>
              <a:t>В зрелых нейронах МАР2 присутствует только в теле  нейрона или его дендритах и отсутствует в аксонах</a:t>
            </a:r>
            <a:r>
              <a:rPr lang="ru-RU" sz="1400" smtClean="0">
                <a:solidFill>
                  <a:schemeClr val="tx1"/>
                </a:solidFill>
              </a:rPr>
              <a:t>. </a:t>
            </a:r>
            <a:r>
              <a:rPr lang="en-US" sz="1400" smtClean="0"/>
              <a:t/>
            </a:r>
            <a:br>
              <a:rPr lang="en-US" sz="1400" smtClean="0"/>
            </a:br>
            <a:endParaRPr lang="ru-RU" sz="1400" smtClean="0"/>
          </a:p>
        </p:txBody>
      </p:sp>
      <p:sp>
        <p:nvSpPr>
          <p:cNvPr id="64515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64516" name="Содержимое 7"/>
          <p:cNvSpPr>
            <a:spLocks noGrp="1"/>
          </p:cNvSpPr>
          <p:nvPr>
            <p:ph idx="1"/>
          </p:nvPr>
        </p:nvSpPr>
        <p:spPr>
          <a:xfrm>
            <a:off x="6659563" y="1844675"/>
            <a:ext cx="1882775" cy="42894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4517" name="Прямоугольник 8"/>
          <p:cNvSpPr>
            <a:spLocks noChangeArrowheads="1"/>
          </p:cNvSpPr>
          <p:nvPr/>
        </p:nvSpPr>
        <p:spPr bwMode="auto">
          <a:xfrm>
            <a:off x="323850" y="1484313"/>
            <a:ext cx="30956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Аналогичные данные были получены </a:t>
            </a:r>
            <a:r>
              <a:rPr lang="ru-RU" i="1" dirty="0" err="1"/>
              <a:t>in</a:t>
            </a:r>
            <a:r>
              <a:rPr lang="ru-RU" i="1" dirty="0"/>
              <a:t> </a:t>
            </a:r>
            <a:r>
              <a:rPr lang="ru-RU" i="1" dirty="0" err="1"/>
              <a:t>vivo</a:t>
            </a:r>
            <a:r>
              <a:rPr lang="ru-RU" dirty="0"/>
              <a:t>. M. </a:t>
            </a:r>
            <a:r>
              <a:rPr lang="ru-RU" dirty="0" err="1"/>
              <a:t>Schwab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 (1998)  выявили, что наиболее значительно </a:t>
            </a:r>
            <a:r>
              <a:rPr lang="ru-RU" dirty="0" smtClean="0"/>
              <a:t> </a:t>
            </a:r>
            <a:r>
              <a:rPr lang="ru-RU" dirty="0"/>
              <a:t>процесс </a:t>
            </a:r>
            <a:r>
              <a:rPr lang="ru-RU" dirty="0" err="1" smtClean="0"/>
              <a:t>нейрогенеза</a:t>
            </a:r>
            <a:r>
              <a:rPr lang="ru-RU" dirty="0" smtClean="0"/>
              <a:t> выражен </a:t>
            </a:r>
            <a:r>
              <a:rPr lang="ru-RU" dirty="0"/>
              <a:t>в области таламуса, </a:t>
            </a:r>
            <a:r>
              <a:rPr lang="ru-RU" dirty="0" err="1"/>
              <a:t>гиппокампа</a:t>
            </a:r>
            <a:r>
              <a:rPr lang="ru-RU" dirty="0"/>
              <a:t> и </a:t>
            </a:r>
            <a:r>
              <a:rPr lang="ru-RU" dirty="0" err="1"/>
              <a:t>мезэнцефальных</a:t>
            </a:r>
            <a:r>
              <a:rPr lang="ru-RU" dirty="0"/>
              <a:t> отделах. Авторы подчеркивают, что выявленный эффект </a:t>
            </a:r>
            <a:r>
              <a:rPr lang="ru-RU" dirty="0" err="1"/>
              <a:t>церебролизина</a:t>
            </a:r>
            <a:r>
              <a:rPr lang="ru-RU" dirty="0"/>
              <a:t> имеет важное значение в плане воздействия на ишемическую полутень, окружающую зону инфаркта головного мозга.</a:t>
            </a:r>
            <a:endParaRPr lang="en-US" dirty="0"/>
          </a:p>
        </p:txBody>
      </p:sp>
      <p:pic>
        <p:nvPicPr>
          <p:cNvPr id="645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628775"/>
            <a:ext cx="460851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D08CB36D-D7B6-4F9D-A1A9-360FCC4D85F8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sz="2000" smtClean="0">
                <a:solidFill>
                  <a:schemeClr val="tx1"/>
                </a:solidFill>
              </a:rPr>
              <a:t/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Индукция и сохранение нейрогенеза после воздействия церебролизина (</a:t>
            </a:r>
            <a:r>
              <a:rPr lang="en-GB" sz="2000" smtClean="0">
                <a:solidFill>
                  <a:schemeClr val="tx1"/>
                </a:solidFill>
              </a:rPr>
              <a:t>K Iqbal</a:t>
            </a:r>
            <a:r>
              <a:rPr lang="ru-RU" sz="2000" smtClean="0">
                <a:solidFill>
                  <a:schemeClr val="tx1"/>
                </a:solidFill>
              </a:rPr>
              <a:t>, </a:t>
            </a:r>
            <a:r>
              <a:rPr lang="en-GB" sz="2000" smtClean="0">
                <a:solidFill>
                  <a:schemeClr val="tx1"/>
                </a:solidFill>
              </a:rPr>
              <a:t>New York</a:t>
            </a:r>
            <a:r>
              <a:rPr lang="ru-RU" sz="2000" smtClean="0">
                <a:solidFill>
                  <a:schemeClr val="tx1"/>
                </a:solidFill>
              </a:rPr>
              <a:t>,  2000).</a:t>
            </a:r>
            <a:r>
              <a:rPr lang="en-US" sz="2000" smtClean="0">
                <a:solidFill>
                  <a:schemeClr val="tx1"/>
                </a:solidFill>
              </a:rPr>
              <a:t/>
            </a:r>
            <a:br>
              <a:rPr lang="en-US" sz="2000" smtClean="0">
                <a:solidFill>
                  <a:schemeClr val="tx1"/>
                </a:solidFill>
              </a:rPr>
            </a:br>
            <a:endParaRPr lang="ru-RU" sz="2000" smtClean="0">
              <a:solidFill>
                <a:schemeClr val="tx1"/>
              </a:solidFill>
            </a:endParaRPr>
          </a:p>
        </p:txBody>
      </p:sp>
      <p:sp>
        <p:nvSpPr>
          <p:cNvPr id="8198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403648" y="1412776"/>
          <a:ext cx="4464496" cy="2664296"/>
        </p:xfrm>
        <a:graphic>
          <a:graphicData uri="http://schemas.openxmlformats.org/presentationml/2006/ole">
            <p:oleObj spid="_x0000_s8193" name="Chart" r:id="rId4" imgW="6096135" imgH="4067089" progId="MSGraph.Chart.8">
              <p:embed/>
            </p:oleObj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419873" y="4076700"/>
          <a:ext cx="5166916" cy="2520652"/>
        </p:xfrm>
        <a:graphic>
          <a:graphicData uri="http://schemas.openxmlformats.org/presentationml/2006/ole">
            <p:oleObj spid="_x0000_s8194" name="Chart" r:id="rId5" imgW="6096135" imgH="4067089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71727BB3-9566-461D-B4E2-9101983390D6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sz="2400" b="1" dirty="0" err="1" smtClean="0"/>
              <a:t>Преклинические</a:t>
            </a:r>
            <a:r>
              <a:rPr lang="ru-RU" sz="2400" b="1" dirty="0" smtClean="0"/>
              <a:t> исследования выделили основные эффекты</a:t>
            </a:r>
          </a:p>
        </p:txBody>
      </p:sp>
      <p:sp>
        <p:nvSpPr>
          <p:cNvPr id="59395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700338" y="2420938"/>
            <a:ext cx="3671887" cy="1417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FF0000"/>
                </a:solidFill>
              </a:rPr>
              <a:t>Церебролизин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1556792"/>
            <a:ext cx="2376487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9398" name="TextBox 9"/>
          <p:cNvSpPr txBox="1">
            <a:spLocks noChangeArrowheads="1"/>
          </p:cNvSpPr>
          <p:nvPr/>
        </p:nvSpPr>
        <p:spPr bwMode="auto">
          <a:xfrm>
            <a:off x="323850" y="1628775"/>
            <a:ext cx="201612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err="1"/>
              <a:t>Ингибиция</a:t>
            </a:r>
            <a:r>
              <a:rPr lang="ru-RU" sz="1400" dirty="0"/>
              <a:t> </a:t>
            </a:r>
            <a:r>
              <a:rPr lang="ru-RU" sz="1400" dirty="0" err="1"/>
              <a:t>кальпаина</a:t>
            </a:r>
            <a:r>
              <a:rPr lang="ru-RU" sz="1400" dirty="0"/>
              <a:t> и системы протеолитической деградации нейронов в процессе некроза или </a:t>
            </a:r>
            <a:r>
              <a:rPr lang="ru-RU" sz="1400" dirty="0" err="1"/>
              <a:t>апоптоза</a:t>
            </a:r>
            <a:endParaRPr lang="en-US" sz="1400" dirty="0"/>
          </a:p>
          <a:p>
            <a:endParaRPr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3500438"/>
            <a:ext cx="2449513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6227763" y="1628775"/>
            <a:ext cx="252095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Оптимизация МЭ состава мозга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59563" y="2997200"/>
            <a:ext cx="2484437" cy="1944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87675" y="1341438"/>
            <a:ext cx="26638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</a:rPr>
              <a:t>Ингибиция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амилоидогенеза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0113" y="4868863"/>
            <a:ext cx="2951162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Модуляция ГЭБ и увеличение проникновения глюкозы и других </a:t>
            </a:r>
            <a:r>
              <a:rPr lang="ru-RU" sz="1600" dirty="0" err="1">
                <a:solidFill>
                  <a:schemeClr val="tx1"/>
                </a:solidFill>
              </a:rPr>
              <a:t>нутриентов</a:t>
            </a:r>
            <a:r>
              <a:rPr lang="ru-RU" sz="1600" dirty="0">
                <a:solidFill>
                  <a:schemeClr val="tx1"/>
                </a:solidFill>
              </a:rPr>
              <a:t> в мозг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404" name="TextBox 15"/>
          <p:cNvSpPr txBox="1">
            <a:spLocks noChangeArrowheads="1"/>
          </p:cNvSpPr>
          <p:nvPr/>
        </p:nvSpPr>
        <p:spPr bwMode="auto">
          <a:xfrm flipH="1">
            <a:off x="323850" y="3789363"/>
            <a:ext cx="22320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Антиоксидантный эффект</a:t>
            </a:r>
            <a:endParaRPr lang="en-US" sz="1600"/>
          </a:p>
          <a:p>
            <a:endParaRPr lang="en-US"/>
          </a:p>
        </p:txBody>
      </p:sp>
      <p:sp>
        <p:nvSpPr>
          <p:cNvPr id="59405" name="TextBox 23"/>
          <p:cNvSpPr txBox="1">
            <a:spLocks noChangeArrowheads="1"/>
          </p:cNvSpPr>
          <p:nvPr/>
        </p:nvSpPr>
        <p:spPr bwMode="auto">
          <a:xfrm>
            <a:off x="6875463" y="3141663"/>
            <a:ext cx="2017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Нормализация цитокиновой сети и межклеточных взаимоотношений нейрон-глия</a:t>
            </a:r>
            <a:endParaRPr lang="en-US" sz="1600"/>
          </a:p>
          <a:p>
            <a:endParaRPr lang="en-US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08400" y="4149725"/>
            <a:ext cx="187166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407" name="TextBox 25"/>
          <p:cNvSpPr txBox="1">
            <a:spLocks noChangeArrowheads="1"/>
          </p:cNvSpPr>
          <p:nvPr/>
        </p:nvSpPr>
        <p:spPr bwMode="auto">
          <a:xfrm>
            <a:off x="3708400" y="4292600"/>
            <a:ext cx="1943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Антиишемическое действие</a:t>
            </a:r>
            <a:endParaRPr lang="en-US" sz="160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80063" y="5013325"/>
            <a:ext cx="2520950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Оптимизация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синаптической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трансмембранной проводимости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 flipH="1" flipV="1">
            <a:off x="4103688" y="2241550"/>
            <a:ext cx="1444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6264275" y="2312988"/>
            <a:ext cx="5048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227763" y="3357563"/>
            <a:ext cx="4318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5"/>
          </p:cNvCxnSpPr>
          <p:nvPr/>
        </p:nvCxnSpPr>
        <p:spPr>
          <a:xfrm rot="16200000" flipH="1">
            <a:off x="5376069" y="4090194"/>
            <a:ext cx="1309688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4211638" y="3933825"/>
            <a:ext cx="3603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7" idx="3"/>
          </p:cNvCxnSpPr>
          <p:nvPr/>
        </p:nvCxnSpPr>
        <p:spPr>
          <a:xfrm rot="5400000">
            <a:off x="2457450" y="4017963"/>
            <a:ext cx="1165225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2591594" y="3393282"/>
            <a:ext cx="28892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7" idx="1"/>
          </p:cNvCxnSpPr>
          <p:nvPr/>
        </p:nvCxnSpPr>
        <p:spPr>
          <a:xfrm rot="16200000" flipV="1">
            <a:off x="2792413" y="2184400"/>
            <a:ext cx="279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build="p" animBg="1"/>
      <p:bldP spid="15" grpId="0" animBg="1"/>
      <p:bldP spid="59405" grpId="0"/>
      <p:bldP spid="25" grpId="0" animBg="1"/>
      <p:bldP spid="59407" grpId="0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608138"/>
            <a:ext cx="3888234" cy="4525962"/>
          </a:xfrm>
        </p:spPr>
        <p:txBody>
          <a:bodyPr/>
          <a:lstStyle/>
          <a:p>
            <a:r>
              <a:rPr lang="ru-RU" sz="1200" dirty="0" smtClean="0"/>
              <a:t>Октябрь 2009 г.</a:t>
            </a:r>
            <a:r>
              <a:rPr lang="ru-RU" sz="1200" i="1" dirty="0" smtClean="0"/>
              <a:t>Международный журнал по инсульту.</a:t>
            </a:r>
            <a:r>
              <a:rPr lang="en-US" sz="1200" i="1" dirty="0" smtClean="0"/>
              <a:t>CASTA</a:t>
            </a:r>
            <a:r>
              <a:rPr lang="ru-RU" sz="1200" i="1" dirty="0" smtClean="0"/>
              <a:t>. </a:t>
            </a:r>
            <a:r>
              <a:rPr lang="ru-RU" sz="1200" dirty="0" smtClean="0"/>
              <a:t>  Официальный </a:t>
            </a:r>
            <a:r>
              <a:rPr lang="ru-RU" sz="1200" dirty="0" err="1" smtClean="0"/>
              <a:t>жцрнал</a:t>
            </a:r>
            <a:r>
              <a:rPr lang="ru-RU" sz="1200" dirty="0" smtClean="0"/>
              <a:t> Всемирной  организации по инсульту)  </a:t>
            </a:r>
            <a:r>
              <a:rPr lang="ru-RU" sz="1200" dirty="0" err="1" smtClean="0"/>
              <a:t>авт</a:t>
            </a:r>
            <a:r>
              <a:rPr lang="ru-RU" sz="1200" dirty="0" smtClean="0"/>
              <a:t>: З. </a:t>
            </a:r>
            <a:r>
              <a:rPr lang="ru-RU" sz="1200" dirty="0" err="1" smtClean="0"/>
              <a:t>Хонг</a:t>
            </a:r>
            <a:r>
              <a:rPr lang="ru-RU" sz="1200" dirty="0" smtClean="0"/>
              <a:t>, Х. </a:t>
            </a:r>
            <a:r>
              <a:rPr lang="ru-RU" sz="1200" dirty="0" err="1" smtClean="0"/>
              <a:t>Месслер</a:t>
            </a:r>
            <a:r>
              <a:rPr lang="ru-RU" sz="1200" dirty="0" smtClean="0"/>
              <a:t>, Н. </a:t>
            </a:r>
            <a:r>
              <a:rPr lang="ru-RU" sz="1200" dirty="0" err="1" smtClean="0"/>
              <a:t>Борнштейн</a:t>
            </a:r>
            <a:r>
              <a:rPr lang="ru-RU" sz="1200" dirty="0" smtClean="0"/>
              <a:t>, М. </a:t>
            </a:r>
            <a:r>
              <a:rPr lang="ru-RU" sz="1200" dirty="0" err="1" smtClean="0"/>
              <a:t>Брейнин</a:t>
            </a:r>
            <a:r>
              <a:rPr lang="ru-RU" sz="1200" dirty="0" smtClean="0"/>
              <a:t>, В.Д. </a:t>
            </a:r>
            <a:r>
              <a:rPr lang="ru-RU" sz="1200" dirty="0" err="1" smtClean="0"/>
              <a:t>Хейсс</a:t>
            </a:r>
            <a:r>
              <a:rPr lang="ru-RU" sz="1200" dirty="0" smtClean="0"/>
              <a:t>); </a:t>
            </a:r>
            <a:r>
              <a:rPr lang="en-US" sz="1200" dirty="0" err="1" smtClean="0"/>
              <a:t>Haffner</a:t>
            </a:r>
            <a:r>
              <a:rPr lang="en-US" sz="1200" dirty="0" smtClean="0"/>
              <a:t> et al</a:t>
            </a:r>
            <a:r>
              <a:rPr lang="ru-RU" sz="1200" dirty="0" smtClean="0"/>
              <a:t>., 1999 (</a:t>
            </a:r>
            <a:r>
              <a:rPr lang="en-US" sz="1200" dirty="0" smtClean="0"/>
              <a:t>data on file</a:t>
            </a:r>
            <a:r>
              <a:rPr lang="ru-RU" sz="1200" dirty="0" smtClean="0"/>
              <a:t>) </a:t>
            </a:r>
            <a:r>
              <a:rPr lang="fr-FR" sz="1200" dirty="0" err="1" smtClean="0"/>
              <a:t>Ladurner</a:t>
            </a:r>
            <a:r>
              <a:rPr lang="fr-FR" sz="1200" dirty="0" smtClean="0"/>
              <a:t> G et al., J Neural </a:t>
            </a:r>
            <a:r>
              <a:rPr lang="fr-FR" sz="1200" dirty="0" err="1" smtClean="0"/>
              <a:t>Transm</a:t>
            </a:r>
            <a:r>
              <a:rPr lang="fr-FR" sz="1200" dirty="0" smtClean="0"/>
              <a:t> </a:t>
            </a:r>
            <a:r>
              <a:rPr lang="ru-RU" sz="1200" dirty="0" smtClean="0"/>
              <a:t>2005; 112: 415-28. По данным исследователей, </a:t>
            </a:r>
            <a:r>
              <a:rPr lang="ru-RU" sz="1200" dirty="0" err="1" smtClean="0"/>
              <a:t>Церебролизин</a:t>
            </a:r>
            <a:r>
              <a:rPr lang="ru-RU" sz="1200" dirty="0" smtClean="0"/>
              <a:t> проявлял выраженные благоприятные эффекты в подгруппе пациентов с исходными значениями по шкале NIHSS &gt; 12 или даже еще больше (NIHSS &gt; 17). Эти эффекты  принимаются  во внимание клиницистами, поскольку это первый случай среди клинических исследований инсультов, когда </a:t>
            </a:r>
            <a:r>
              <a:rPr lang="ru-RU" sz="1200" dirty="0" err="1" smtClean="0"/>
              <a:t>нейропротективное</a:t>
            </a:r>
            <a:r>
              <a:rPr lang="ru-RU" sz="1200" dirty="0" smtClean="0"/>
              <a:t> средство демонстрировало такую выраженную клиническую эффективность.  Также было отмечено, что положительные эффекты наблюдались уже на 10-й день лечения — тот момент времени, когда клиницисты могут принять решение об интенсификации </a:t>
            </a:r>
            <a:r>
              <a:rPr lang="ru-RU" sz="1200" dirty="0" err="1" smtClean="0"/>
              <a:t>нейрореабилитации</a:t>
            </a:r>
            <a:r>
              <a:rPr lang="ru-RU" sz="1200" dirty="0" smtClean="0"/>
              <a:t>, если биологическое состояние пациента стабильное </a:t>
            </a:r>
            <a:r>
              <a:rPr lang="ru-RU" sz="1200" dirty="0" smtClean="0">
                <a:solidFill>
                  <a:srgbClr val="C00000"/>
                </a:solidFill>
              </a:rPr>
              <a:t>. Отмечена тенденция к снижению смертности в группе применения </a:t>
            </a:r>
            <a:r>
              <a:rPr lang="ru-RU" sz="1200" dirty="0" err="1" smtClean="0">
                <a:solidFill>
                  <a:srgbClr val="C00000"/>
                </a:solidFill>
              </a:rPr>
              <a:t>Церебролизина</a:t>
            </a:r>
            <a:r>
              <a:rPr lang="ru-RU" sz="1200" dirty="0" smtClean="0">
                <a:solidFill>
                  <a:srgbClr val="C00000"/>
                </a:solidFill>
              </a:rPr>
              <a:t> на 1,3 %.</a:t>
            </a:r>
            <a:endParaRPr lang="en-US" sz="12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9ACD1823-AAD2-4381-A7F4-263982086C9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pic>
        <p:nvPicPr>
          <p:cNvPr id="86018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340768"/>
            <a:ext cx="46440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 rot="16200000" flipH="1">
            <a:off x="8244408" y="3356992"/>
            <a:ext cx="288032" cy="14401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00392" y="3501008"/>
            <a:ext cx="7104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1,3%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6084888" cy="935038"/>
          </a:xfrm>
        </p:spPr>
        <p:txBody>
          <a:bodyPr/>
          <a:lstStyle/>
          <a:p>
            <a:r>
              <a:rPr lang="ru-RU" sz="2000" b="1" dirty="0" smtClean="0"/>
              <a:t>Клинические Исследования Больных Деменцией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340768"/>
            <a:ext cx="8002588" cy="4793332"/>
          </a:xfrm>
        </p:spPr>
        <p:txBody>
          <a:bodyPr/>
          <a:lstStyle/>
          <a:p>
            <a:r>
              <a:rPr lang="ru-RU" dirty="0" smtClean="0"/>
              <a:t>В клинические исследования </a:t>
            </a:r>
            <a:r>
              <a:rPr lang="ru-RU" dirty="0" err="1" smtClean="0"/>
              <a:t>Церебролизина</a:t>
            </a:r>
            <a:r>
              <a:rPr lang="ru-RU" dirty="0" smtClean="0"/>
              <a:t> было включено 2557 больных (1781 -</a:t>
            </a:r>
            <a:r>
              <a:rPr lang="ru-RU" dirty="0" err="1" smtClean="0"/>
              <a:t>Церебролизин</a:t>
            </a:r>
            <a:r>
              <a:rPr lang="ru-RU" dirty="0" smtClean="0"/>
              <a:t>, 776 - плацебо) с показанием болезнь Альцгеймера, сосудистая деменция и смешанные формы деменции. Из них 1753 больных (977 - </a:t>
            </a:r>
            <a:r>
              <a:rPr lang="ru-RU" dirty="0" err="1" smtClean="0"/>
              <a:t>Церебролизин</a:t>
            </a:r>
            <a:r>
              <a:rPr lang="ru-RU" dirty="0" smtClean="0"/>
              <a:t>, 776 – плацебо или контрольное лечение) были включены в </a:t>
            </a:r>
            <a:r>
              <a:rPr lang="ru-RU" dirty="0" err="1" smtClean="0"/>
              <a:t>рандомизированные</a:t>
            </a:r>
            <a:r>
              <a:rPr lang="ru-RU" dirty="0" smtClean="0"/>
              <a:t>, контролируемые клинические исследования.</a:t>
            </a:r>
          </a:p>
          <a:p>
            <a:r>
              <a:rPr lang="ru-RU" dirty="0" smtClean="0"/>
              <a:t> Доказательные исследования эффективности </a:t>
            </a:r>
            <a:r>
              <a:rPr lang="ru-RU" dirty="0" err="1" smtClean="0"/>
              <a:t>церебролизина</a:t>
            </a:r>
            <a:r>
              <a:rPr lang="ru-RU" dirty="0" smtClean="0"/>
              <a:t> при деменции: «Влияние терапии </a:t>
            </a:r>
            <a:r>
              <a:rPr lang="ru-RU" dirty="0" err="1" smtClean="0"/>
              <a:t>Церебролизином</a:t>
            </a:r>
            <a:r>
              <a:rPr lang="ru-RU" dirty="0" smtClean="0"/>
              <a:t>   на когнитивные функции больных сосудистой деменцией»   </a:t>
            </a:r>
            <a:r>
              <a:rPr lang="uk-UA" dirty="0" smtClean="0"/>
              <a:t>(</a:t>
            </a:r>
            <a:r>
              <a:rPr lang="en-US" dirty="0" err="1" smtClean="0"/>
              <a:t>Gusev</a:t>
            </a:r>
            <a:r>
              <a:rPr lang="en-US" dirty="0" smtClean="0"/>
              <a:t> E</a:t>
            </a:r>
            <a:r>
              <a:rPr lang="ru-RU" dirty="0" smtClean="0"/>
              <a:t>. </a:t>
            </a:r>
            <a:r>
              <a:rPr lang="en-US" dirty="0" smtClean="0"/>
              <a:t>et al</a:t>
            </a:r>
            <a:r>
              <a:rPr lang="ru-RU" dirty="0" smtClean="0"/>
              <a:t>. </a:t>
            </a:r>
            <a:r>
              <a:rPr lang="ru-RU" i="1" dirty="0" smtClean="0"/>
              <a:t>2006; </a:t>
            </a:r>
            <a:r>
              <a:rPr lang="en-US" i="1" dirty="0" smtClean="0"/>
              <a:t>data is file</a:t>
            </a:r>
            <a:r>
              <a:rPr lang="ru-RU" i="1" dirty="0" smtClean="0"/>
              <a:t>).</a:t>
            </a:r>
            <a:r>
              <a:rPr lang="ru-RU" dirty="0" smtClean="0"/>
              <a:t> </a:t>
            </a:r>
          </a:p>
          <a:p>
            <a:endParaRPr lang="en-US" dirty="0" smtClean="0"/>
          </a:p>
          <a:p>
            <a:endParaRPr lang="en-US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9ACD1823-AAD2-4381-A7F4-263982086C9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Клинические данные при лечении Сосудистой деменции</a:t>
            </a:r>
            <a:endParaRPr lang="en-US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Многоцентровое, двойное слепое, </a:t>
            </a:r>
            <a:r>
              <a:rPr lang="ru-RU" sz="1600" dirty="0" err="1" smtClean="0"/>
              <a:t>плацебо-контролируемое</a:t>
            </a:r>
            <a:r>
              <a:rPr lang="ru-RU" sz="1600" dirty="0" smtClean="0"/>
              <a:t> исследование, в котором принимало участие 242 пациента (Алла Б. </a:t>
            </a:r>
            <a:r>
              <a:rPr lang="ru-RU" sz="1600" dirty="0" err="1" smtClean="0"/>
              <a:t>Гехт</a:t>
            </a:r>
            <a:r>
              <a:rPr lang="ru-RU" sz="1600" dirty="0" smtClean="0"/>
              <a:t>, доктор медицинских наук *, Герберт </a:t>
            </a:r>
            <a:r>
              <a:rPr lang="ru-RU" sz="1600" dirty="0" err="1" smtClean="0"/>
              <a:t>Месслер</a:t>
            </a:r>
            <a:r>
              <a:rPr lang="ru-RU" sz="1600" dirty="0" smtClean="0"/>
              <a:t>, кандидат наук, </a:t>
            </a:r>
            <a:endParaRPr lang="en-US" sz="1600" dirty="0" smtClean="0"/>
          </a:p>
          <a:p>
            <a:r>
              <a:rPr lang="ru-RU" sz="1600" dirty="0" smtClean="0"/>
              <a:t> Филипп Х. </a:t>
            </a:r>
            <a:r>
              <a:rPr lang="ru-RU" sz="1600" dirty="0" err="1" smtClean="0"/>
              <a:t>Новак</a:t>
            </a:r>
            <a:r>
              <a:rPr lang="ru-RU" sz="1600" dirty="0" smtClean="0"/>
              <a:t>, кандидат наук, </a:t>
            </a:r>
            <a:r>
              <a:rPr lang="ru-RU" sz="1600" dirty="0" smtClean="0">
                <a:sym typeface="Wingdings 2"/>
              </a:rPr>
              <a:t></a:t>
            </a:r>
            <a:r>
              <a:rPr lang="ru-RU" sz="1600" dirty="0" smtClean="0"/>
              <a:t> и Евгений И. Гусев, доктор медицинских наук )*</a:t>
            </a:r>
            <a:endParaRPr lang="en-US" sz="1600" dirty="0" smtClean="0"/>
          </a:p>
          <a:p>
            <a:r>
              <a:rPr lang="ru-RU" sz="1600" dirty="0" smtClean="0"/>
              <a:t>от лица исследователей </a:t>
            </a:r>
            <a:r>
              <a:rPr lang="ru-RU" sz="1600" dirty="0" err="1" smtClean="0"/>
              <a:t>церебролизина</a:t>
            </a:r>
            <a:r>
              <a:rPr lang="ru-RU" sz="1600" dirty="0" smtClean="0"/>
              <a:t> отвечающих критериям по </a:t>
            </a:r>
            <a:r>
              <a:rPr lang="ru-RU" sz="1600" dirty="0" err="1" smtClean="0"/>
              <a:t>СоД,опубликованное</a:t>
            </a:r>
            <a:r>
              <a:rPr lang="ru-RU" sz="1600" dirty="0" smtClean="0"/>
              <a:t> в </a:t>
            </a:r>
            <a:r>
              <a:rPr lang="ru-RU" sz="1600" i="1" dirty="0" smtClean="0"/>
              <a:t>Журнале «Инсульт и нарушения мозгового кровообращения»  (</a:t>
            </a:r>
            <a:r>
              <a:rPr lang="ru-RU" sz="1600" i="1" dirty="0" err="1" smtClean="0"/>
              <a:t>Journ</a:t>
            </a:r>
            <a:r>
              <a:rPr lang="en-US" sz="1600" i="1" dirty="0" smtClean="0"/>
              <a:t>a</a:t>
            </a:r>
            <a:r>
              <a:rPr lang="ru-RU" sz="1600" i="1" dirty="0" err="1" smtClean="0"/>
              <a:t>l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of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Strok</a:t>
            </a:r>
            <a:r>
              <a:rPr lang="en-US" sz="1600" i="1" dirty="0" smtClean="0"/>
              <a:t>e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and</a:t>
            </a:r>
            <a:r>
              <a:rPr lang="ru-RU" sz="1600" i="1" dirty="0" smtClean="0"/>
              <a:t> </a:t>
            </a:r>
            <a:r>
              <a:rPr lang="en-US" sz="1600" i="1" dirty="0" err="1" smtClean="0"/>
              <a:t>Cerebrovasculsr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Diseases</a:t>
            </a:r>
            <a:r>
              <a:rPr lang="ru-RU" sz="1600" i="1" dirty="0" smtClean="0"/>
              <a:t>), </a:t>
            </a:r>
            <a:r>
              <a:rPr lang="ru-RU" sz="1600" dirty="0" smtClean="0"/>
              <a:t>Издание 2010: страницы 1-9, </a:t>
            </a:r>
            <a:r>
              <a:rPr lang="ru-RU" sz="1600" dirty="0" err="1" smtClean="0"/>
              <a:t>Церебролизин</a:t>
            </a:r>
            <a:r>
              <a:rPr lang="ru-RU" sz="1600" dirty="0" smtClean="0"/>
              <a:t> 20 мл вводили внутривенно один раз в сутки на протяжении 2 циклов лечения в качестве дополнения к основной терапии ацетилсалициловой кислотой. </a:t>
            </a:r>
            <a:endParaRPr lang="en-US" sz="1600" dirty="0" smtClean="0"/>
          </a:p>
          <a:p>
            <a:r>
              <a:rPr lang="ru-RU" sz="1600" dirty="0" smtClean="0"/>
              <a:t>Полученные данные показывали, что дополнительное введение </a:t>
            </a:r>
            <a:r>
              <a:rPr lang="ru-RU" sz="1600" dirty="0" err="1" smtClean="0"/>
              <a:t>Церебролизина</a:t>
            </a:r>
            <a:r>
              <a:rPr lang="ru-RU" sz="1600" dirty="0" smtClean="0"/>
              <a:t> значительно улучшало клинический исход, и что клиническая эффективность сохранялась, по меньшей мере, на протяжении 24 недель. </a:t>
            </a:r>
            <a:r>
              <a:rPr lang="ru-RU" sz="1600" dirty="0" err="1" smtClean="0"/>
              <a:t>Церебролизин</a:t>
            </a:r>
            <a:r>
              <a:rPr lang="ru-RU" sz="1600" dirty="0" smtClean="0"/>
              <a:t> являлся безопасным и хорошо переносился.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9ACD1823-AAD2-4381-A7F4-263982086C9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9E548E1B-7AC0-4361-8B53-102983AEBFF8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-1044575" y="-100013"/>
            <a:ext cx="10188575" cy="100013"/>
          </a:xfrm>
        </p:spPr>
        <p:txBody>
          <a:bodyPr/>
          <a:lstStyle/>
          <a:p>
            <a:pPr indent="0"/>
            <a:r>
              <a:rPr lang="ru-RU" sz="2600" smtClean="0"/>
              <a:t>Заголовок слайда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По данным проведенного исследования в Национальном научном центре хирургии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им.Сызганова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Министерства здравоохранения Республики Казахстан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Церебролизин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составе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нейропротекции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детей при операциях на сердце в условиях искусственного кровообращения» (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авт.Меирбеков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Е.М,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Джаксыбаева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А.Х.,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Аджибаев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Б.Ж и со авт.) в 2007году,нейропротекция </a:t>
            </a:r>
            <a:r>
              <a:rPr lang="ru-RU" sz="16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Церебролизином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была использована ,как эффективный способ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нейропротекции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,для уменьшения неврологического дефицита у детей на фоне искусственного кровообращения. Авторы работы в практических рекомендациях указали о необходимости включения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Церебролизина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,как эффективного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нейропротекторного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средства защиты головного мозга в условиях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исскуственного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кровообращения. По результатам выше изложенного исследования проведенного в НИИ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им.Сызганова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при введении </a:t>
            </a:r>
            <a:r>
              <a:rPr lang="ru-RU" sz="16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Церебролизина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во время  искусственного кровообращения и после него, в дозе 0,2 мл/кг неврологический дефицит у детей стал менее выраженным и ограничивался только синдромом задержки нейропсихического развития легкой или средней степени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</a:rPr>
              <a:t>Каз.НМУ</a:t>
            </a:r>
            <a:r>
              <a:rPr lang="ru-RU" sz="1400">
                <a:solidFill>
                  <a:schemeClr val="bg1"/>
                </a:solidFill>
              </a:rPr>
              <a:t> </a:t>
            </a:r>
            <a:r>
              <a:rPr lang="ru-RU" sz="1400" b="1">
                <a:solidFill>
                  <a:schemeClr val="bg1"/>
                </a:solidFill>
              </a:rPr>
              <a:t>им.Асфендиярова</a:t>
            </a:r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i="1" dirty="0" smtClean="0"/>
              <a:t>Спасибо за внимание</a:t>
            </a:r>
            <a:endParaRPr lang="en-US" sz="48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9ACD1823-AAD2-4381-A7F4-263982086C9A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E9D52F95-EAD0-44A8-AB6C-E15DE293BD6C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algn="ctr"/>
            <a:r>
              <a:rPr lang="ru-RU" sz="3200" smtClean="0">
                <a:solidFill>
                  <a:schemeClr val="tx1"/>
                </a:solidFill>
              </a:rPr>
              <a:t>νους — разум      и </a:t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τροπή — ворочу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147050" cy="5113337"/>
          </a:xfrm>
        </p:spPr>
        <p:txBody>
          <a:bodyPr/>
          <a:lstStyle/>
          <a:p>
            <a:r>
              <a:rPr lang="ru-RU" sz="1400" dirty="0" smtClean="0"/>
              <a:t>Термин «</a:t>
            </a:r>
            <a:r>
              <a:rPr lang="ru-RU" sz="1400" dirty="0" err="1" smtClean="0"/>
              <a:t>ноотропы</a:t>
            </a:r>
            <a:r>
              <a:rPr lang="ru-RU" sz="1400" dirty="0" smtClean="0"/>
              <a:t>» составлен из греч. </a:t>
            </a:r>
            <a:r>
              <a:rPr lang="ru-RU" sz="1400" dirty="0" err="1" smtClean="0"/>
              <a:t>νους </a:t>
            </a:r>
            <a:r>
              <a:rPr lang="ru-RU" sz="1400" dirty="0" smtClean="0"/>
              <a:t>— разум и </a:t>
            </a:r>
            <a:r>
              <a:rPr lang="ru-RU" sz="1400" dirty="0" err="1" smtClean="0"/>
              <a:t>τροπή </a:t>
            </a:r>
            <a:r>
              <a:rPr lang="ru-RU" sz="1400" dirty="0" smtClean="0"/>
              <a:t>— ворочу, мешаю, изменяю. В 1963 году бельгийскими фармакологами С. </a:t>
            </a:r>
            <a:r>
              <a:rPr lang="ru-RU" sz="1400" dirty="0" err="1" smtClean="0"/>
              <a:t>Giurgea</a:t>
            </a:r>
            <a:r>
              <a:rPr lang="ru-RU" sz="1400" dirty="0" smtClean="0"/>
              <a:t> и V. </a:t>
            </a:r>
            <a:r>
              <a:rPr lang="ru-RU" sz="1400" dirty="0" err="1" smtClean="0"/>
              <a:t>Skondia</a:t>
            </a:r>
            <a:r>
              <a:rPr lang="ru-RU" sz="1400" dirty="0" smtClean="0"/>
              <a:t> был синтезирован первый препарат этой группы — </a:t>
            </a:r>
            <a:r>
              <a:rPr lang="ru-RU" sz="1400" dirty="0" err="1" smtClean="0"/>
              <a:t>пирацетам</a:t>
            </a:r>
            <a:r>
              <a:rPr lang="ru-RU" sz="1400" dirty="0" smtClean="0"/>
              <a:t>, ныне известный в основном под коммерческим названием «</a:t>
            </a:r>
            <a:r>
              <a:rPr lang="ru-RU" sz="1400" dirty="0" err="1" smtClean="0"/>
              <a:t>ноотропил</a:t>
            </a:r>
            <a:r>
              <a:rPr lang="ru-RU" sz="1400" dirty="0" smtClean="0"/>
              <a:t>». Подобно </a:t>
            </a:r>
            <a:r>
              <a:rPr lang="ru-RU" sz="1400" dirty="0" err="1" smtClean="0"/>
              <a:t>психостимуляторам</a:t>
            </a:r>
            <a:r>
              <a:rPr lang="ru-RU" sz="1400" dirty="0" smtClean="0"/>
              <a:t>, он повышал (</a:t>
            </a:r>
            <a:r>
              <a:rPr lang="ru-RU" sz="1400" dirty="0" err="1" smtClean="0"/>
              <a:t>in</a:t>
            </a:r>
            <a:r>
              <a:rPr lang="ru-RU" sz="1400" dirty="0" smtClean="0"/>
              <a:t> </a:t>
            </a:r>
            <a:r>
              <a:rPr lang="ru-RU" sz="1400" dirty="0" err="1" smtClean="0"/>
              <a:t>vivo</a:t>
            </a:r>
            <a:r>
              <a:rPr lang="ru-RU" sz="1400" dirty="0" smtClean="0"/>
              <a:t>) умственную работоспособность, но не оказывал присущих </a:t>
            </a:r>
            <a:r>
              <a:rPr lang="ru-RU" sz="1400" dirty="0" err="1" smtClean="0"/>
              <a:t>психостимуляторам</a:t>
            </a:r>
            <a:r>
              <a:rPr lang="ru-RU" sz="1400" dirty="0" smtClean="0"/>
              <a:t> побочных эффектов.</a:t>
            </a:r>
            <a:endParaRPr lang="en-US" sz="1400" dirty="0" smtClean="0"/>
          </a:p>
          <a:p>
            <a:r>
              <a:rPr lang="ru-RU" sz="1400" dirty="0" smtClean="0"/>
              <a:t> В 1972 году К. </a:t>
            </a:r>
            <a:r>
              <a:rPr lang="ru-RU" sz="1400" dirty="0" err="1" smtClean="0"/>
              <a:t>Giurgea</a:t>
            </a:r>
            <a:r>
              <a:rPr lang="ru-RU" sz="1400" dirty="0" smtClean="0"/>
              <a:t> был предложен термин </a:t>
            </a:r>
            <a:r>
              <a:rPr lang="ru-RU" sz="1400" dirty="0" err="1" smtClean="0"/>
              <a:t>ноотропы</a:t>
            </a:r>
            <a:r>
              <a:rPr lang="ru-RU" sz="1400" dirty="0" smtClean="0"/>
              <a:t> для обозначения класса препаратов, улучшающих высшие функции головного мозга и не имеющих побочных эффектов, присущих </a:t>
            </a:r>
            <a:r>
              <a:rPr lang="ru-RU" sz="1400" dirty="0" err="1" smtClean="0"/>
              <a:t>психостимуляторам</a:t>
            </a:r>
            <a:r>
              <a:rPr lang="ru-RU" sz="1400" dirty="0" smtClean="0"/>
              <a:t> и спустя два года после появления на мировом рынке препарата </a:t>
            </a:r>
            <a:r>
              <a:rPr lang="ru-RU" sz="1400" dirty="0" err="1" smtClean="0"/>
              <a:t>пирацетам</a:t>
            </a:r>
            <a:r>
              <a:rPr lang="ru-RU" sz="1400" dirty="0" smtClean="0"/>
              <a:t> (</a:t>
            </a:r>
            <a:r>
              <a:rPr lang="ru-RU" sz="1400" dirty="0" err="1" smtClean="0"/>
              <a:t>Ноотропил</a:t>
            </a:r>
            <a:r>
              <a:rPr lang="ru-RU" sz="1400" dirty="0" smtClean="0"/>
              <a:t>), разработанного бельгийской фирмой UCB,  для описания влияния на сенситивно-когнитивную сферу эффектов </a:t>
            </a:r>
            <a:r>
              <a:rPr lang="ru-RU" sz="1400" dirty="0" err="1" smtClean="0"/>
              <a:t>пирацетама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r>
              <a:rPr lang="ru-RU" sz="1400" dirty="0" smtClean="0"/>
              <a:t> Позже похожие эффекты были замечены и в других веществах. По сути являются аминокислотами, их производными или пептидами.                                                                                                          Ныне синтезировано более 10 оригинальных </a:t>
            </a:r>
            <a:r>
              <a:rPr lang="ru-RU" sz="1400" dirty="0" err="1" smtClean="0"/>
              <a:t>ноотропных</a:t>
            </a:r>
            <a:r>
              <a:rPr lang="ru-RU" sz="1400" dirty="0" smtClean="0"/>
              <a:t> препаратов </a:t>
            </a:r>
            <a:r>
              <a:rPr lang="ru-RU" sz="1400" dirty="0" err="1" smtClean="0"/>
              <a:t>пирролидинового</a:t>
            </a:r>
            <a:r>
              <a:rPr lang="ru-RU" sz="1400" dirty="0" smtClean="0"/>
              <a:t> ряда, находящихся в фазе III клинических испытаний или уже зарегистрированных в ряде стран; среди них </a:t>
            </a:r>
            <a:r>
              <a:rPr lang="ru-RU" sz="1400" dirty="0" err="1" smtClean="0"/>
              <a:t>оксирацетам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анирацетам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этирацетам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прамирацетам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дупрацетам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ролзирацетам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цебрацетам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нефирацетам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изацетам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детирацетам</a:t>
            </a:r>
            <a:r>
              <a:rPr lang="ru-RU" sz="1400" dirty="0" smtClean="0"/>
              <a:t>.  </a:t>
            </a:r>
            <a:endParaRPr lang="en-US" sz="1400" dirty="0" smtClean="0"/>
          </a:p>
          <a:p>
            <a:r>
              <a:rPr lang="ru-RU" sz="1400" dirty="0" smtClean="0"/>
              <a:t>Эти </a:t>
            </a:r>
            <a:r>
              <a:rPr lang="ru-RU" sz="1400" dirty="0" err="1" smtClean="0"/>
              <a:t>ноотропные</a:t>
            </a:r>
            <a:r>
              <a:rPr lang="ru-RU" sz="1400" dirty="0" smtClean="0"/>
              <a:t> препараты получили общее название «</a:t>
            </a:r>
            <a:r>
              <a:rPr lang="ru-RU" sz="1400" dirty="0" err="1" smtClean="0"/>
              <a:t>рацетамы</a:t>
            </a:r>
            <a:r>
              <a:rPr lang="ru-RU" sz="1400" dirty="0" smtClean="0"/>
              <a:t>».                                                                                                      </a:t>
            </a:r>
            <a:r>
              <a:rPr lang="ru-RU" sz="1400" dirty="0" err="1" smtClean="0"/>
              <a:t>Ноотропные</a:t>
            </a:r>
            <a:r>
              <a:rPr lang="ru-RU" sz="1400" dirty="0" smtClean="0"/>
              <a:t> препараты являются весьма динамично развивающейся группой лекарственных средств и в России, и за рубежом. Разработкой новых </a:t>
            </a:r>
            <a:r>
              <a:rPr lang="ru-RU" sz="1400" dirty="0" err="1" smtClean="0"/>
              <a:t>ноотропных</a:t>
            </a:r>
            <a:r>
              <a:rPr lang="ru-RU" sz="1400" dirty="0" smtClean="0"/>
              <a:t> препаратов занимается около 60 ведущих фармацевтических компаний в различных странах. </a:t>
            </a:r>
            <a:endParaRPr lang="en-US" sz="1400" dirty="0" smtClean="0"/>
          </a:p>
        </p:txBody>
      </p:sp>
      <p:sp>
        <p:nvSpPr>
          <p:cNvPr id="31748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bg1"/>
                </a:solidFill>
              </a:rPr>
              <a:t>Каз.НМУ</a:t>
            </a:r>
            <a:r>
              <a:rPr lang="ru-RU" sz="1400" i="1">
                <a:solidFill>
                  <a:schemeClr val="bg1"/>
                </a:solidFill>
              </a:rPr>
              <a:t> </a:t>
            </a:r>
            <a:r>
              <a:rPr lang="ru-RU" sz="1400" b="1" i="1">
                <a:solidFill>
                  <a:schemeClr val="bg1"/>
                </a:solidFill>
              </a:rPr>
              <a:t>им.Асфендиярова</a:t>
            </a:r>
            <a:endParaRPr lang="en-US" sz="14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Терапевтические эффекты </a:t>
            </a:r>
            <a:r>
              <a:rPr lang="ru-RU" dirty="0" err="1" smtClean="0">
                <a:solidFill>
                  <a:schemeClr val="tx1"/>
                </a:solidFill>
              </a:rPr>
              <a:t>ноотропов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00258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9ACD1823-AAD2-4381-A7F4-263982086C9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 dirty="0" err="1">
                <a:solidFill>
                  <a:schemeClr val="bg1"/>
                </a:solidFill>
              </a:rPr>
              <a:t>Каз.НМУ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b="1" i="1" dirty="0" err="1">
                <a:solidFill>
                  <a:schemeClr val="bg1"/>
                </a:solidFill>
              </a:rPr>
              <a:t>им.Асфендиярова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CC19BE99-CACF-4AD8-BD4B-58682D53C4E2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smtClean="0">
                <a:solidFill>
                  <a:schemeClr val="tx1"/>
                </a:solidFill>
              </a:rPr>
              <a:t>Классификация ноотропов.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ru-RU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. </a:t>
            </a:r>
            <a:r>
              <a:rPr lang="ru-RU" sz="1400" dirty="0" err="1" smtClean="0"/>
              <a:t>Рацетамы</a:t>
            </a:r>
            <a:r>
              <a:rPr lang="ru-RU" sz="1400" dirty="0" smtClean="0"/>
              <a:t>. Производные пирролидина: </a:t>
            </a:r>
            <a:r>
              <a:rPr lang="ru-RU" sz="1400" dirty="0" err="1" smtClean="0"/>
              <a:t>пирацетам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этирацетам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анирацетам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оксирацетам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прамирацетам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дупрацетам</a:t>
            </a:r>
            <a:r>
              <a:rPr lang="ru-RU" sz="1400" dirty="0" smtClean="0"/>
              <a:t>, </a:t>
            </a:r>
            <a:r>
              <a:rPr lang="ru-RU" sz="1400" dirty="0" err="1" smtClean="0"/>
              <a:t>ролзирацетам</a:t>
            </a:r>
            <a:r>
              <a:rPr lang="ru-RU" sz="1400" dirty="0" smtClean="0"/>
              <a:t> и др.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Б. Производные </a:t>
            </a:r>
            <a:r>
              <a:rPr lang="ru-RU" sz="1400" dirty="0" err="1" smtClean="0"/>
              <a:t>диметиламиноэтанола</a:t>
            </a:r>
            <a:r>
              <a:rPr lang="ru-RU" sz="1400" dirty="0" smtClean="0"/>
              <a:t> (предшественники ацетилхолина): </a:t>
            </a:r>
            <a:r>
              <a:rPr lang="ru-RU" sz="1400" dirty="0" err="1" smtClean="0"/>
              <a:t>деанола</a:t>
            </a:r>
            <a:r>
              <a:rPr lang="ru-RU" sz="1400" dirty="0" smtClean="0"/>
              <a:t> </a:t>
            </a:r>
            <a:r>
              <a:rPr lang="ru-RU" sz="1400" dirty="0" err="1" smtClean="0"/>
              <a:t>ацеглумат</a:t>
            </a:r>
            <a:r>
              <a:rPr lang="ru-RU" sz="1400" dirty="0" smtClean="0"/>
              <a:t>, </a:t>
            </a:r>
            <a:r>
              <a:rPr lang="ru-RU" sz="1400" dirty="0" err="1" smtClean="0"/>
              <a:t>меклофеноксат</a:t>
            </a:r>
            <a:r>
              <a:rPr lang="ru-RU" sz="1400" dirty="0" smtClean="0"/>
              <a:t>, </a:t>
            </a:r>
            <a:r>
              <a:rPr lang="ru-RU" sz="1400" dirty="0" err="1" smtClean="0"/>
              <a:t>карнитин</a:t>
            </a:r>
            <a:r>
              <a:rPr lang="ru-RU" sz="1400" dirty="0" smtClean="0"/>
              <a:t>, </a:t>
            </a:r>
            <a:r>
              <a:rPr lang="ru-RU" sz="1400" dirty="0" err="1" smtClean="0"/>
              <a:t>донепезил</a:t>
            </a:r>
            <a:r>
              <a:rPr lang="ru-RU" sz="1400" dirty="0" smtClean="0"/>
              <a:t>, </a:t>
            </a:r>
            <a:r>
              <a:rPr lang="ru-RU" sz="1400" dirty="0" err="1" smtClean="0"/>
              <a:t>галантамин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метрифонат</a:t>
            </a:r>
            <a:r>
              <a:rPr lang="ru-RU" sz="1400" dirty="0" smtClean="0"/>
              <a:t>, </a:t>
            </a:r>
            <a:r>
              <a:rPr lang="ru-RU" sz="1400" dirty="0" err="1" smtClean="0"/>
              <a:t>такрин,велнакрин</a:t>
            </a:r>
            <a:r>
              <a:rPr lang="ru-RU" sz="1400" dirty="0" smtClean="0"/>
              <a:t>..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В. Производные пиридоксина: </a:t>
            </a:r>
            <a:r>
              <a:rPr lang="ru-RU" sz="1400" dirty="0" err="1" smtClean="0"/>
              <a:t>пиритинол</a:t>
            </a:r>
            <a:r>
              <a:rPr lang="ru-RU" sz="1400" dirty="0" smtClean="0"/>
              <a:t>, </a:t>
            </a:r>
            <a:r>
              <a:rPr lang="ru-RU" sz="1400" dirty="0" err="1" smtClean="0"/>
              <a:t>биотредин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Г. Производные и аналоги ГАМК: </a:t>
            </a:r>
            <a:r>
              <a:rPr lang="ru-RU" sz="1400" dirty="0" err="1" smtClean="0"/>
              <a:t>гамма-аминомасляная</a:t>
            </a:r>
            <a:r>
              <a:rPr lang="ru-RU" sz="1400" dirty="0" smtClean="0"/>
              <a:t> кислота (</a:t>
            </a:r>
            <a:r>
              <a:rPr lang="ru-RU" sz="1400" dirty="0" err="1" smtClean="0"/>
              <a:t>аминалон</a:t>
            </a:r>
            <a:r>
              <a:rPr lang="ru-RU" sz="1400" dirty="0" smtClean="0"/>
              <a:t>), </a:t>
            </a:r>
            <a:r>
              <a:rPr lang="ru-RU" sz="1400" dirty="0" err="1" smtClean="0"/>
              <a:t>никотиноил-ГАМК</a:t>
            </a:r>
            <a:r>
              <a:rPr lang="ru-RU" sz="1400" dirty="0" smtClean="0"/>
              <a:t> (</a:t>
            </a:r>
            <a:r>
              <a:rPr lang="ru-RU" sz="1400" dirty="0" err="1" smtClean="0"/>
              <a:t>пикамилон</a:t>
            </a:r>
            <a:r>
              <a:rPr lang="ru-RU" sz="1400" dirty="0" smtClean="0"/>
              <a:t>), </a:t>
            </a:r>
            <a:r>
              <a:rPr lang="ru-RU" sz="1400" dirty="0" err="1" smtClean="0"/>
              <a:t>гамма-амино-бета-фенилмасляной</a:t>
            </a:r>
            <a:r>
              <a:rPr lang="ru-RU" sz="1400" dirty="0" smtClean="0"/>
              <a:t> кислоты гидрохлорид (</a:t>
            </a:r>
            <a:r>
              <a:rPr lang="ru-RU" sz="1400" dirty="0" err="1" smtClean="0"/>
              <a:t>фенибут</a:t>
            </a:r>
            <a:r>
              <a:rPr lang="ru-RU" sz="1400" dirty="0" smtClean="0"/>
              <a:t>), </a:t>
            </a:r>
            <a:r>
              <a:rPr lang="ru-RU" sz="1400" dirty="0" err="1" smtClean="0"/>
              <a:t>гопантеновая</a:t>
            </a:r>
            <a:r>
              <a:rPr lang="ru-RU" sz="1400" dirty="0" smtClean="0"/>
              <a:t> кислота, кальция </a:t>
            </a:r>
            <a:r>
              <a:rPr lang="ru-RU" sz="1400" dirty="0" err="1" smtClean="0"/>
              <a:t>гамма-гидроксибутират</a:t>
            </a:r>
            <a:r>
              <a:rPr lang="ru-RU" sz="1400" dirty="0" smtClean="0"/>
              <a:t> (Натрия </a:t>
            </a:r>
            <a:r>
              <a:rPr lang="ru-RU" sz="1400" dirty="0" err="1" smtClean="0"/>
              <a:t>оксибутират</a:t>
            </a:r>
            <a:r>
              <a:rPr lang="ru-RU" sz="1400" dirty="0" smtClean="0"/>
              <a:t>).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Д. Цереброваскулярные средства: </a:t>
            </a:r>
            <a:r>
              <a:rPr lang="ru-RU" sz="1400" dirty="0" err="1" smtClean="0"/>
              <a:t>гинкго</a:t>
            </a:r>
            <a:r>
              <a:rPr lang="ru-RU" sz="1400" dirty="0" smtClean="0"/>
              <a:t> </a:t>
            </a:r>
            <a:r>
              <a:rPr lang="ru-RU" sz="1400" dirty="0" err="1" smtClean="0"/>
              <a:t>билоба</a:t>
            </a:r>
            <a:r>
              <a:rPr lang="ru-RU" sz="1400" dirty="0" smtClean="0"/>
              <a:t>, эстроген, </a:t>
            </a:r>
            <a:r>
              <a:rPr lang="ru-RU" sz="1400" dirty="0" err="1" smtClean="0"/>
              <a:t>церебролизин</a:t>
            </a:r>
            <a:r>
              <a:rPr lang="ru-RU" sz="1400" dirty="0" smtClean="0"/>
              <a:t>, </a:t>
            </a:r>
            <a:r>
              <a:rPr lang="ru-RU" sz="1400" dirty="0" err="1" smtClean="0"/>
              <a:t>идебенон</a:t>
            </a:r>
            <a:r>
              <a:rPr lang="ru-RU" sz="1400" dirty="0" smtClean="0"/>
              <a:t>, </a:t>
            </a:r>
            <a:r>
              <a:rPr lang="ru-RU" sz="1400" dirty="0" err="1" smtClean="0"/>
              <a:t>оксирацетам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Е. </a:t>
            </a:r>
            <a:r>
              <a:rPr lang="ru-RU" sz="1400" dirty="0" err="1" smtClean="0"/>
              <a:t>Нейропептиды</a:t>
            </a:r>
            <a:r>
              <a:rPr lang="ru-RU" sz="1400" dirty="0" smtClean="0"/>
              <a:t> и их аналоги: </a:t>
            </a:r>
            <a:r>
              <a:rPr lang="ru-RU" sz="1400" dirty="0" err="1" smtClean="0"/>
              <a:t>церебролизин</a:t>
            </a:r>
            <a:r>
              <a:rPr lang="ru-RU" sz="1400" dirty="0" smtClean="0"/>
              <a:t>, </a:t>
            </a:r>
            <a:r>
              <a:rPr lang="ru-RU" sz="1400" dirty="0" err="1" smtClean="0"/>
              <a:t>ноопепт</a:t>
            </a:r>
            <a:r>
              <a:rPr lang="ru-RU" sz="1400" dirty="0" smtClean="0"/>
              <a:t>, </a:t>
            </a:r>
            <a:r>
              <a:rPr lang="ru-RU" sz="1400" dirty="0" err="1" smtClean="0"/>
              <a:t>семакс</a:t>
            </a:r>
            <a:r>
              <a:rPr lang="ru-RU" sz="1400" dirty="0" smtClean="0"/>
              <a:t>, </a:t>
            </a:r>
            <a:r>
              <a:rPr lang="ru-RU" sz="1400" dirty="0" err="1" smtClean="0"/>
              <a:t>селанк</a:t>
            </a:r>
            <a:r>
              <a:rPr lang="ru-RU" sz="1400" dirty="0" smtClean="0"/>
              <a:t>, </a:t>
            </a:r>
            <a:r>
              <a:rPr lang="ru-RU" sz="1400" dirty="0" err="1" smtClean="0"/>
              <a:t>мемантин</a:t>
            </a:r>
            <a:r>
              <a:rPr lang="ru-RU" sz="1400" dirty="0" smtClean="0"/>
              <a:t>, </a:t>
            </a:r>
            <a:r>
              <a:rPr lang="ru-RU" sz="1400" dirty="0" err="1" smtClean="0"/>
              <a:t>галоперидол</a:t>
            </a:r>
            <a:r>
              <a:rPr lang="ru-RU" sz="1400" dirty="0" smtClean="0"/>
              <a:t>, </a:t>
            </a:r>
            <a:r>
              <a:rPr lang="ru-RU" sz="1400" dirty="0" err="1" smtClean="0"/>
              <a:t>селегилин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Ж. Аминокислоты и вещества, влияющие на систему возбуждающих аминокислот: глицин, </a:t>
            </a:r>
            <a:r>
              <a:rPr lang="ru-RU" sz="1400" dirty="0" err="1" smtClean="0"/>
              <a:t>биотредин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З. Производные 2-меркантобензимидазола: </a:t>
            </a:r>
            <a:r>
              <a:rPr lang="ru-RU" sz="1400" dirty="0" err="1" smtClean="0"/>
              <a:t>этилтиобензимидазола</a:t>
            </a:r>
            <a:r>
              <a:rPr lang="ru-RU" sz="1400" dirty="0" smtClean="0"/>
              <a:t> </a:t>
            </a:r>
            <a:r>
              <a:rPr lang="ru-RU" sz="1400" dirty="0" err="1" smtClean="0"/>
              <a:t>гидробромид</a:t>
            </a:r>
            <a:r>
              <a:rPr lang="ru-RU" sz="1400" dirty="0" smtClean="0"/>
              <a:t> (</a:t>
            </a:r>
            <a:r>
              <a:rPr lang="ru-RU" sz="1400" dirty="0" err="1" smtClean="0"/>
              <a:t>бемитил</a:t>
            </a:r>
            <a:r>
              <a:rPr lang="ru-RU" sz="1400" dirty="0" smtClean="0"/>
              <a:t>).</a:t>
            </a:r>
            <a:endParaRPr lang="en-US" sz="1400" dirty="0" smtClean="0"/>
          </a:p>
          <a:p>
            <a:pPr lvl="2">
              <a:buFont typeface="Wingdings" pitchFamily="2" charset="2"/>
              <a:buChar char="q"/>
            </a:pPr>
            <a:endParaRPr lang="ru-RU" sz="1400" dirty="0" smtClean="0"/>
          </a:p>
        </p:txBody>
      </p:sp>
      <p:sp>
        <p:nvSpPr>
          <p:cNvPr id="35844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bg1"/>
                </a:solidFill>
              </a:rPr>
              <a:t>Каз.НМУ</a:t>
            </a:r>
            <a:r>
              <a:rPr lang="ru-RU" sz="1400" i="1">
                <a:solidFill>
                  <a:schemeClr val="bg1"/>
                </a:solidFill>
              </a:rPr>
              <a:t> </a:t>
            </a:r>
            <a:r>
              <a:rPr lang="ru-RU" sz="1400" b="1" i="1">
                <a:solidFill>
                  <a:schemeClr val="bg1"/>
                </a:solidFill>
              </a:rPr>
              <a:t>им.Асфендиярова</a:t>
            </a:r>
            <a:endParaRPr lang="en-US" sz="14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B2B26230-ED62-46B0-9297-5C992AE1407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ru-RU" smtClean="0">
                <a:solidFill>
                  <a:schemeClr val="tx1"/>
                </a:solidFill>
              </a:rPr>
              <a:t>Классификация ноотропов.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ru-RU" smtClean="0"/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608138"/>
            <a:ext cx="8002588" cy="4916487"/>
          </a:xfrm>
        </p:spPr>
        <p:txBody>
          <a:bodyPr/>
          <a:lstStyle/>
          <a:p>
            <a:r>
              <a:rPr lang="ru-RU" sz="1400" dirty="0" smtClean="0"/>
              <a:t>К. </a:t>
            </a:r>
            <a:r>
              <a:rPr lang="ru-RU" sz="1400" dirty="0" err="1" smtClean="0"/>
              <a:t>Витаминоподобные</a:t>
            </a:r>
            <a:r>
              <a:rPr lang="ru-RU" sz="1400" dirty="0" smtClean="0"/>
              <a:t> средства: </a:t>
            </a:r>
            <a:r>
              <a:rPr lang="ru-RU" sz="1400" dirty="0" err="1" smtClean="0"/>
              <a:t>идебенон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r>
              <a:rPr lang="ru-RU" sz="1400" dirty="0" smtClean="0"/>
              <a:t>Л. Полипептиды и органические композиты: </a:t>
            </a:r>
            <a:r>
              <a:rPr lang="ru-RU" sz="1400" dirty="0" err="1" smtClean="0"/>
              <a:t>кортексин</a:t>
            </a:r>
            <a:r>
              <a:rPr lang="ru-RU" sz="1400" dirty="0" smtClean="0"/>
              <a:t>, </a:t>
            </a:r>
            <a:r>
              <a:rPr lang="ru-RU" sz="1400" dirty="0" err="1" smtClean="0"/>
              <a:t>церебролизин</a:t>
            </a:r>
            <a:r>
              <a:rPr lang="ru-RU" sz="1400" dirty="0" smtClean="0"/>
              <a:t>, </a:t>
            </a:r>
            <a:r>
              <a:rPr lang="ru-RU" sz="1400" dirty="0" err="1" smtClean="0"/>
              <a:t>церебрамин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r>
              <a:rPr lang="ru-RU" sz="1400" dirty="0" smtClean="0"/>
              <a:t>М. Вещества других фармакологических групп с компонентом </a:t>
            </a:r>
            <a:r>
              <a:rPr lang="ru-RU" sz="1400" dirty="0" err="1" smtClean="0"/>
              <a:t>ноотропного</a:t>
            </a:r>
            <a:r>
              <a:rPr lang="ru-RU" sz="1400" dirty="0" smtClean="0"/>
              <a:t> действия: </a:t>
            </a:r>
            <a:endParaRPr lang="en-US" sz="1400" dirty="0" smtClean="0"/>
          </a:p>
          <a:p>
            <a:r>
              <a:rPr lang="ru-RU" sz="1400" dirty="0" smtClean="0"/>
              <a:t>корректоры нарушений мозгового кровообращения: </a:t>
            </a:r>
            <a:r>
              <a:rPr lang="ru-RU" sz="1400" dirty="0" err="1" smtClean="0"/>
              <a:t>ницерголин</a:t>
            </a:r>
            <a:r>
              <a:rPr lang="ru-RU" sz="1400" dirty="0" smtClean="0"/>
              <a:t>, </a:t>
            </a:r>
            <a:r>
              <a:rPr lang="ru-RU" sz="1400" dirty="0" err="1" smtClean="0"/>
              <a:t>винпоцетин</a:t>
            </a:r>
            <a:r>
              <a:rPr lang="ru-RU" sz="1400" dirty="0" smtClean="0"/>
              <a:t>, </a:t>
            </a:r>
            <a:r>
              <a:rPr lang="ru-RU" sz="1400" dirty="0" err="1" smtClean="0"/>
              <a:t>ксантинола</a:t>
            </a:r>
            <a:r>
              <a:rPr lang="ru-RU" sz="1400" dirty="0" smtClean="0"/>
              <a:t> </a:t>
            </a:r>
            <a:r>
              <a:rPr lang="ru-RU" sz="1400" dirty="0" err="1" smtClean="0"/>
              <a:t>никотинат</a:t>
            </a:r>
            <a:r>
              <a:rPr lang="ru-RU" sz="1400" dirty="0" smtClean="0"/>
              <a:t>, </a:t>
            </a:r>
            <a:r>
              <a:rPr lang="ru-RU" sz="1400" dirty="0" err="1" smtClean="0"/>
              <a:t>винкамин</a:t>
            </a:r>
            <a:r>
              <a:rPr lang="ru-RU" sz="1400" dirty="0" smtClean="0"/>
              <a:t>, </a:t>
            </a:r>
            <a:r>
              <a:rPr lang="ru-RU" sz="1400" dirty="0" err="1" smtClean="0"/>
              <a:t>нафтидрофурил</a:t>
            </a:r>
            <a:r>
              <a:rPr lang="ru-RU" sz="1400" dirty="0" smtClean="0"/>
              <a:t>, </a:t>
            </a:r>
            <a:r>
              <a:rPr lang="ru-RU" sz="1400" dirty="0" err="1" smtClean="0"/>
              <a:t>циннаризин</a:t>
            </a:r>
            <a:r>
              <a:rPr lang="ru-RU" sz="1400" dirty="0" smtClean="0"/>
              <a:t>;</a:t>
            </a:r>
            <a:endParaRPr lang="en-US" sz="1400" dirty="0" smtClean="0"/>
          </a:p>
          <a:p>
            <a:r>
              <a:rPr lang="ru-RU" sz="1400" dirty="0" smtClean="0"/>
              <a:t>Н. </a:t>
            </a:r>
            <a:r>
              <a:rPr lang="ru-RU" sz="1400" dirty="0" err="1" smtClean="0"/>
              <a:t>Общетонизирующие</a:t>
            </a:r>
            <a:r>
              <a:rPr lang="ru-RU" sz="1400" dirty="0" smtClean="0"/>
              <a:t> средства и </a:t>
            </a:r>
            <a:r>
              <a:rPr lang="ru-RU" sz="1400" dirty="0" err="1" smtClean="0"/>
              <a:t>адаптогены</a:t>
            </a:r>
            <a:r>
              <a:rPr lang="ru-RU" sz="1400" dirty="0" smtClean="0"/>
              <a:t>: </a:t>
            </a:r>
            <a:r>
              <a:rPr lang="ru-RU" sz="1400" dirty="0" err="1" smtClean="0"/>
              <a:t>ацетиламиноянтарная</a:t>
            </a:r>
            <a:r>
              <a:rPr lang="ru-RU" sz="1400" dirty="0" smtClean="0"/>
              <a:t> кислота (известная как «янтарная кислота»), экстракт женьшеня, мелатонин, лецитин.</a:t>
            </a:r>
            <a:endParaRPr lang="en-US" sz="1400" dirty="0" smtClean="0"/>
          </a:p>
          <a:p>
            <a:r>
              <a:rPr lang="ru-RU" sz="1400" dirty="0" smtClean="0"/>
              <a:t>О. </a:t>
            </a:r>
            <a:r>
              <a:rPr lang="ru-RU" sz="1400" dirty="0" err="1" smtClean="0"/>
              <a:t>Психостимуляторы</a:t>
            </a:r>
            <a:r>
              <a:rPr lang="ru-RU" sz="1400" dirty="0" smtClean="0"/>
              <a:t>: </a:t>
            </a:r>
            <a:r>
              <a:rPr lang="ru-RU" sz="1400" dirty="0" err="1" smtClean="0"/>
              <a:t>сульбутиамин</a:t>
            </a:r>
            <a:r>
              <a:rPr lang="ru-RU" sz="1400" dirty="0" smtClean="0"/>
              <a:t>;</a:t>
            </a:r>
            <a:endParaRPr lang="en-US" sz="1400" dirty="0" smtClean="0"/>
          </a:p>
          <a:p>
            <a:r>
              <a:rPr lang="ru-RU" sz="1400" dirty="0" smtClean="0"/>
              <a:t>П. </a:t>
            </a:r>
            <a:r>
              <a:rPr lang="ru-RU" sz="1400" dirty="0" err="1" smtClean="0"/>
              <a:t>Антигипоксанты</a:t>
            </a:r>
            <a:r>
              <a:rPr lang="ru-RU" sz="1400" dirty="0" smtClean="0"/>
              <a:t> и антиоксиданты: </a:t>
            </a:r>
            <a:r>
              <a:rPr lang="ru-RU" sz="1400" dirty="0" err="1" smtClean="0"/>
              <a:t>оксиметилэтилпиридина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сукцинат</a:t>
            </a:r>
            <a:r>
              <a:rPr lang="ru-RU" sz="1400" dirty="0" smtClean="0"/>
              <a:t> (</a:t>
            </a:r>
            <a:r>
              <a:rPr lang="ru-RU" sz="1400" dirty="0" err="1" smtClean="0"/>
              <a:t>мексидол</a:t>
            </a:r>
            <a:r>
              <a:rPr lang="ru-RU" sz="1400" dirty="0" smtClean="0"/>
              <a:t>);</a:t>
            </a:r>
            <a:endParaRPr lang="en-US" sz="1400" dirty="0" smtClean="0"/>
          </a:p>
          <a:p>
            <a:r>
              <a:rPr lang="ru-RU" sz="1400" dirty="0" err="1" smtClean="0"/>
              <a:t>ацефен</a:t>
            </a:r>
            <a:r>
              <a:rPr lang="ru-RU" sz="1400" dirty="0" smtClean="0"/>
              <a:t> и его производные.</a:t>
            </a:r>
            <a:endParaRPr lang="en-US" sz="1400" dirty="0" smtClean="0"/>
          </a:p>
          <a:p>
            <a:r>
              <a:rPr lang="ru-RU" sz="1400" dirty="0" smtClean="0"/>
              <a:t> </a:t>
            </a:r>
            <a:endParaRPr lang="en-US" sz="1400" dirty="0" smtClean="0"/>
          </a:p>
          <a:p>
            <a:r>
              <a:rPr lang="ru-RU" sz="1400" dirty="0" smtClean="0"/>
              <a:t>Р. Признаки </a:t>
            </a:r>
            <a:r>
              <a:rPr lang="ru-RU" sz="1400" dirty="0" err="1" smtClean="0"/>
              <a:t>ноотропной</a:t>
            </a:r>
            <a:r>
              <a:rPr lang="ru-RU" sz="1400" dirty="0" smtClean="0"/>
              <a:t> активности присутствуют в </a:t>
            </a:r>
            <a:r>
              <a:rPr lang="ru-RU" sz="1400" dirty="0" err="1" smtClean="0"/>
              <a:t>фармакодинамике</a:t>
            </a:r>
            <a:r>
              <a:rPr lang="ru-RU" sz="1400" dirty="0" smtClean="0"/>
              <a:t> </a:t>
            </a:r>
            <a:r>
              <a:rPr lang="ru-RU" sz="1400" dirty="0" err="1" smtClean="0"/>
              <a:t>глутаминовой</a:t>
            </a:r>
            <a:r>
              <a:rPr lang="ru-RU" sz="1400" dirty="0" smtClean="0"/>
              <a:t> кислоты, </a:t>
            </a:r>
            <a:r>
              <a:rPr lang="ru-RU" sz="1400" dirty="0" err="1" smtClean="0"/>
              <a:t>мемантина</a:t>
            </a:r>
            <a:r>
              <a:rPr lang="ru-RU" sz="1400" dirty="0" smtClean="0"/>
              <a:t> и </a:t>
            </a:r>
            <a:r>
              <a:rPr lang="ru-RU" sz="1400" dirty="0" err="1" smtClean="0"/>
              <a:t>левокарнитина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r>
              <a:rPr lang="ru-RU" sz="1400" dirty="0" smtClean="0"/>
              <a:t>С. Кроме того, в эксперименте показано </a:t>
            </a:r>
            <a:r>
              <a:rPr lang="ru-RU" sz="1400" dirty="0" err="1" smtClean="0"/>
              <a:t>ноотропное</a:t>
            </a:r>
            <a:r>
              <a:rPr lang="ru-RU" sz="1400" dirty="0" smtClean="0"/>
              <a:t> действие ряда </a:t>
            </a:r>
            <a:r>
              <a:rPr lang="ru-RU" sz="1400" dirty="0" err="1" smtClean="0"/>
              <a:t>нейропептидов</a:t>
            </a:r>
            <a:r>
              <a:rPr lang="ru-RU" sz="1400" dirty="0" smtClean="0"/>
              <a:t> и их синтетических аналогов (АКТГ и его фрагменты, </a:t>
            </a:r>
            <a:r>
              <a:rPr lang="ru-RU" sz="1400" dirty="0" err="1" smtClean="0"/>
              <a:t>соматостатин</a:t>
            </a:r>
            <a:r>
              <a:rPr lang="ru-RU" sz="1400" dirty="0" smtClean="0"/>
              <a:t>, вазопрессин, окситоцин, </a:t>
            </a:r>
            <a:r>
              <a:rPr lang="ru-RU" sz="1400" dirty="0" err="1" smtClean="0"/>
              <a:t>тиролиберин</a:t>
            </a:r>
            <a:r>
              <a:rPr lang="ru-RU" sz="1400" dirty="0" smtClean="0"/>
              <a:t>, </a:t>
            </a:r>
            <a:r>
              <a:rPr lang="ru-RU" sz="1400" dirty="0" err="1" smtClean="0"/>
              <a:t>меланостатин</a:t>
            </a:r>
            <a:r>
              <a:rPr lang="ru-RU" sz="1400" dirty="0" smtClean="0"/>
              <a:t>, </a:t>
            </a:r>
            <a:r>
              <a:rPr lang="ru-RU" sz="1400" dirty="0" err="1" smtClean="0"/>
              <a:t>холецистокинин</a:t>
            </a:r>
            <a:r>
              <a:rPr lang="ru-RU" sz="1400" dirty="0" smtClean="0"/>
              <a:t>, </a:t>
            </a:r>
            <a:r>
              <a:rPr lang="ru-RU" sz="1400" dirty="0" err="1" smtClean="0"/>
              <a:t>нейропептид</a:t>
            </a:r>
            <a:r>
              <a:rPr lang="ru-RU" sz="1400" dirty="0" smtClean="0"/>
              <a:t> Y, субстанция Р, </a:t>
            </a:r>
            <a:r>
              <a:rPr lang="ru-RU" sz="1400" dirty="0" err="1" smtClean="0"/>
              <a:t>ангиотензин</a:t>
            </a:r>
            <a:r>
              <a:rPr lang="ru-RU" sz="1400" dirty="0" smtClean="0"/>
              <a:t> II, холецистокинин−8, пептидные аналоги </a:t>
            </a:r>
            <a:r>
              <a:rPr lang="ru-RU" sz="1400" dirty="0" err="1" smtClean="0"/>
              <a:t>пирацетама</a:t>
            </a:r>
            <a:r>
              <a:rPr lang="ru-RU" sz="1400" dirty="0" smtClean="0"/>
              <a:t> и </a:t>
            </a:r>
            <a:r>
              <a:rPr lang="ru-RU" sz="1400" dirty="0" err="1" smtClean="0"/>
              <a:t>др</a:t>
            </a:r>
            <a:r>
              <a:rPr lang="ru-RU" sz="1400" dirty="0" smtClean="0"/>
              <a:t>).</a:t>
            </a:r>
            <a:endParaRPr lang="en-US" sz="1400" dirty="0" smtClean="0"/>
          </a:p>
        </p:txBody>
      </p:sp>
      <p:sp>
        <p:nvSpPr>
          <p:cNvPr id="37892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bg1"/>
                </a:solidFill>
              </a:rPr>
              <a:t>Каз.НМУ</a:t>
            </a:r>
            <a:r>
              <a:rPr lang="ru-RU" sz="1400" i="1">
                <a:solidFill>
                  <a:schemeClr val="bg1"/>
                </a:solidFill>
              </a:rPr>
              <a:t> </a:t>
            </a:r>
            <a:r>
              <a:rPr lang="ru-RU" sz="1400" b="1" i="1">
                <a:solidFill>
                  <a:schemeClr val="bg1"/>
                </a:solidFill>
              </a:rPr>
              <a:t>им.Асфендиярова</a:t>
            </a:r>
            <a:endParaRPr lang="en-US" sz="14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12729D84-0E67-4C46-ACA2-B8E0BFA8E612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539750" y="1608138"/>
          <a:ext cx="800258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39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bg1"/>
                </a:solidFill>
              </a:rPr>
              <a:t>Каз.НМУ</a:t>
            </a:r>
            <a:r>
              <a:rPr lang="ru-RU" sz="1400" i="1">
                <a:solidFill>
                  <a:schemeClr val="bg1"/>
                </a:solidFill>
              </a:rPr>
              <a:t> </a:t>
            </a:r>
            <a:r>
              <a:rPr lang="ru-RU" sz="1400" b="1" i="1">
                <a:solidFill>
                  <a:schemeClr val="bg1"/>
                </a:solidFill>
              </a:rPr>
              <a:t>им.Асфендиярова</a:t>
            </a:r>
            <a:endParaRPr lang="en-US" sz="1400" b="1" i="1">
              <a:solidFill>
                <a:schemeClr val="bg1"/>
              </a:solidFill>
            </a:endParaRPr>
          </a:p>
        </p:txBody>
      </p:sp>
      <p:sp>
        <p:nvSpPr>
          <p:cNvPr id="39940" name="TextBox 10"/>
          <p:cNvSpPr txBox="1">
            <a:spLocks noChangeArrowheads="1"/>
          </p:cNvSpPr>
          <p:nvPr/>
        </p:nvSpPr>
        <p:spPr bwMode="auto">
          <a:xfrm>
            <a:off x="684213" y="476250"/>
            <a:ext cx="4213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Ноотропные эффекты</a:t>
            </a: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B4A603-D7F7-44F2-A447-1CE90E84B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0B4A603-D7F7-44F2-A447-1CE90E84B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CA3950-1166-499B-809B-4014A5174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BCA3950-1166-499B-809B-4014A5174C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6D6A6E-C60E-436C-9ABA-75958F7C1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8C6D6A6E-C60E-436C-9ABA-75958F7C1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80A4F7-A43C-49C9-854B-50CE33DC2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DB80A4F7-A43C-49C9-854B-50CE33DC22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b="1" dirty="0" smtClean="0"/>
              <a:t> Аспекты</a:t>
            </a:r>
            <a:endParaRPr lang="en-US" b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&gt;</a:t>
            </a:r>
            <a:r>
              <a:rPr lang="en-US" sz="1000" smtClean="0"/>
              <a:t> </a:t>
            </a:r>
            <a:fld id="{DFEE2F46-6D66-46AF-83B7-E328E121C77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1987" name="Прямоугольник 3"/>
          <p:cNvSpPr>
            <a:spLocks noChangeArrowheads="1"/>
          </p:cNvSpPr>
          <p:nvPr/>
        </p:nvSpPr>
        <p:spPr bwMode="auto">
          <a:xfrm>
            <a:off x="684213" y="1412875"/>
            <a:ext cx="74882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Современная </a:t>
            </a:r>
            <a:r>
              <a:rPr lang="ru-RU" sz="2400" dirty="0" err="1"/>
              <a:t>нейрохимия</a:t>
            </a:r>
            <a:r>
              <a:rPr lang="ru-RU" sz="2400" dirty="0"/>
              <a:t> доказала, что </a:t>
            </a:r>
            <a:r>
              <a:rPr lang="ru-RU" sz="2400" dirty="0" err="1"/>
              <a:t>церебролизин</a:t>
            </a:r>
            <a:r>
              <a:rPr lang="ru-RU" sz="2400" dirty="0"/>
              <a:t> представляет собой концентрат, содержащий низкомолекулярные биологически активные соединения с молекулярным весом, </a:t>
            </a:r>
            <a:r>
              <a:rPr lang="ru-RU" sz="2400" i="1" dirty="0"/>
              <a:t>не превышающим 10 000 дальтон</a:t>
            </a:r>
            <a:r>
              <a:rPr lang="ru-RU" sz="2400" dirty="0"/>
              <a:t> (15%), и свободные аминокислоты (85%). Наличие низкомолекулярной пептидной фракции позволяет препарату относительно легко преодолевать ГЭБ и доходить непосредственно до нервных клеток в условиях периферического введения. В этом заключается отличие </a:t>
            </a:r>
            <a:r>
              <a:rPr lang="ru-RU" sz="2400" dirty="0" err="1"/>
              <a:t>церебролизина</a:t>
            </a:r>
            <a:r>
              <a:rPr lang="ru-RU" sz="2400" dirty="0"/>
              <a:t> от фактора роста нервов, крупные молекулы которого с трудом проникают в ЦНС (</a:t>
            </a:r>
            <a:r>
              <a:rPr lang="ru-RU" sz="2400" dirty="0" err="1"/>
              <a:t>Sugrra</a:t>
            </a:r>
            <a:r>
              <a:rPr lang="ru-RU" sz="2400" dirty="0"/>
              <a:t> </a:t>
            </a:r>
            <a:r>
              <a:rPr lang="en-US" sz="2400" dirty="0"/>
              <a:t>Y</a:t>
            </a:r>
            <a:r>
              <a:rPr lang="ru-RU" sz="2400" dirty="0"/>
              <a:t>. </a:t>
            </a:r>
            <a:r>
              <a:rPr lang="ru-RU" sz="2400" dirty="0" err="1"/>
              <a:t>et</a:t>
            </a:r>
            <a:r>
              <a:rPr lang="ru-RU" sz="2400" dirty="0"/>
              <a:t> </a:t>
            </a:r>
            <a:r>
              <a:rPr lang="ru-RU" sz="2400" dirty="0" err="1"/>
              <a:t>al</a:t>
            </a:r>
            <a:r>
              <a:rPr lang="ru-RU" sz="2400" dirty="0"/>
              <a:t>., 1993).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&gt;</a:t>
            </a:r>
            <a:r>
              <a:rPr lang="en-US" sz="1000"/>
              <a:t> </a:t>
            </a:r>
            <a:fld id="{AAE9C4D2-F5A0-4BF4-9CE8-A3DAD6791398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84888" cy="1700213"/>
          </a:xfrm>
        </p:spPr>
        <p:txBody>
          <a:bodyPr/>
          <a:lstStyle/>
          <a:p>
            <a:pPr indent="0"/>
            <a:r>
              <a:rPr lang="ru-RU" sz="1600" b="1" dirty="0" smtClean="0"/>
              <a:t>Распределение в мозге меченого изотопом йода-125 </a:t>
            </a:r>
            <a:r>
              <a:rPr lang="ru-RU" sz="1600" b="1" dirty="0" err="1" smtClean="0"/>
              <a:t>Церебролизина</a:t>
            </a:r>
            <a:r>
              <a:rPr lang="ru-RU" sz="1600" b="1" dirty="0" smtClean="0"/>
              <a:t> через 33 мин после 4-х кратного введения 1 </a:t>
            </a:r>
            <a:r>
              <a:rPr lang="ru-RU" sz="1600" b="1" dirty="0" err="1" smtClean="0"/>
              <a:t>нг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церебролизина</a:t>
            </a:r>
            <a:r>
              <a:rPr lang="ru-RU" sz="1600" b="1" dirty="0" smtClean="0"/>
              <a:t> на 1 г сырой ткани мозга.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dirty="0" smtClean="0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002588" cy="4649787"/>
          </a:xfrm>
        </p:spPr>
        <p:txBody>
          <a:bodyPr/>
          <a:lstStyle/>
          <a:p>
            <a:pPr lvl="2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44036" name="TextBox 25"/>
          <p:cNvSpPr txBox="1">
            <a:spLocks noChangeArrowheads="1"/>
          </p:cNvSpPr>
          <p:nvPr/>
        </p:nvSpPr>
        <p:spPr bwMode="auto">
          <a:xfrm>
            <a:off x="0" y="0"/>
            <a:ext cx="2700338" cy="307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err="1">
                <a:solidFill>
                  <a:schemeClr val="bg1"/>
                </a:solidFill>
              </a:rPr>
              <a:t>Каз.НМУ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им.Асфендиярова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89138"/>
            <a:ext cx="7181850" cy="389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theme/theme1.xml><?xml version="1.0" encoding="utf-8"?>
<a:theme xmlns:a="http://schemas.openxmlformats.org/drawingml/2006/main" name="powerelxis-orange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powerelxis-orangeoffice</Template>
  <TotalTime>381</TotalTime>
  <Words>2353</Words>
  <Application>Microsoft Office PowerPoint</Application>
  <PresentationFormat>Экран (4:3)</PresentationFormat>
  <Paragraphs>199</Paragraphs>
  <Slides>28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powerelxis-orangeoffice</vt:lpstr>
      <vt:lpstr>1_Оформление по умолчанию</vt:lpstr>
      <vt:lpstr>Chart</vt:lpstr>
      <vt:lpstr>Слайд 1</vt:lpstr>
      <vt:lpstr>Краткая история ноотропных препаратов. </vt:lpstr>
      <vt:lpstr>νους — разум      и  τροπή — ворочу</vt:lpstr>
      <vt:lpstr>Терапевтические эффекты ноотропов.</vt:lpstr>
      <vt:lpstr>Классификация ноотропов. </vt:lpstr>
      <vt:lpstr>Классификация ноотропов. </vt:lpstr>
      <vt:lpstr>Слайд 7</vt:lpstr>
      <vt:lpstr>              Аспекты</vt:lpstr>
      <vt:lpstr>Распределение в мозге меченого изотопом йода-125 Церебролизина через 33 мин после 4-х кратного введения 1 нг церебролизина на 1 г сырой ткани мозга. </vt:lpstr>
      <vt:lpstr>  Концентрации аминокислот в составе препарата церебролизин (мкг/г) (85%)   </vt:lpstr>
      <vt:lpstr> Различают три группы аминокислот: </vt:lpstr>
      <vt:lpstr>Слайд 12</vt:lpstr>
      <vt:lpstr>Нейропептидный состав Церебролизина</vt:lpstr>
      <vt:lpstr> Микроэлементный состав Церебролизина МаЭ (Na, K, P, Ca, Mg) и  Эссенциальные МЭ (Se, Zn, Sn, Со, Si, Fe, Cu, Mn, Cr, Li, V) </vt:lpstr>
      <vt:lpstr> Жирнокислотный и липидный состав Церебролизина</vt:lpstr>
      <vt:lpstr> Витаминный состав Церебролизина </vt:lpstr>
      <vt:lpstr>Актуальность</vt:lpstr>
      <vt:lpstr>           Актуальность</vt:lpstr>
      <vt:lpstr>             Актуальность</vt:lpstr>
      <vt:lpstr>Стимуляция нейрогенеза</vt:lpstr>
      <vt:lpstr>Трехнедельные нейроны в культуре гипоккампа. (окраска ДНК – голубым, МАР2 – зеленым, актин – красным). В зрелых нейронах МАР2 присутствует только в теле  нейрона или его дендритах и отсутствует в аксонах.  </vt:lpstr>
      <vt:lpstr> Индукция и сохранение нейрогенеза после воздействия церебролизина (K Iqbal, New York,  2000). </vt:lpstr>
      <vt:lpstr>Преклинические исследования выделили основные эффекты</vt:lpstr>
      <vt:lpstr>Слайд 24</vt:lpstr>
      <vt:lpstr>Клинические Исследования Больных Деменцией  </vt:lpstr>
      <vt:lpstr>Клинические данные при лечении Сосудистой деменции</vt:lpstr>
      <vt:lpstr>Заголовок слайда</vt:lpstr>
      <vt:lpstr>Слайд 28</vt:lpstr>
    </vt:vector>
  </TitlesOfParts>
  <Company>EBEWE Pharma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Fadeyali</dc:creator>
  <cp:lastModifiedBy>User</cp:lastModifiedBy>
  <cp:revision>74</cp:revision>
  <dcterms:created xsi:type="dcterms:W3CDTF">2011-01-28T04:08:54Z</dcterms:created>
  <dcterms:modified xsi:type="dcterms:W3CDTF">2011-05-06T09:02:12Z</dcterms:modified>
</cp:coreProperties>
</file>