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30"/>
  </p:notesMasterIdLst>
  <p:sldIdLst>
    <p:sldId id="322" r:id="rId2"/>
    <p:sldId id="306" r:id="rId3"/>
    <p:sldId id="307" r:id="rId4"/>
    <p:sldId id="329" r:id="rId5"/>
    <p:sldId id="331" r:id="rId6"/>
    <p:sldId id="338" r:id="rId7"/>
    <p:sldId id="339" r:id="rId8"/>
    <p:sldId id="341" r:id="rId9"/>
    <p:sldId id="343" r:id="rId10"/>
    <p:sldId id="324" r:id="rId11"/>
    <p:sldId id="325" r:id="rId12"/>
    <p:sldId id="323" r:id="rId13"/>
    <p:sldId id="326" r:id="rId14"/>
    <p:sldId id="327" r:id="rId15"/>
    <p:sldId id="328" r:id="rId16"/>
    <p:sldId id="287" r:id="rId17"/>
    <p:sldId id="279" r:id="rId18"/>
    <p:sldId id="298" r:id="rId19"/>
    <p:sldId id="313" r:id="rId20"/>
    <p:sldId id="314" r:id="rId21"/>
    <p:sldId id="293" r:id="rId22"/>
    <p:sldId id="294" r:id="rId23"/>
    <p:sldId id="292" r:id="rId24"/>
    <p:sldId id="295" r:id="rId25"/>
    <p:sldId id="319" r:id="rId26"/>
    <p:sldId id="312" r:id="rId27"/>
    <p:sldId id="320" r:id="rId28"/>
    <p:sldId id="316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8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4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4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CD18C47-37E9-48DE-A827-9124866DAF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Дополнительный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3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73731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73732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33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3734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5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6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3737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73738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39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40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41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42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43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374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374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3746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1A3E2029-D722-4F59-9501-AE3D0D7123D0}" type="datetimeFigureOut">
              <a:rPr lang="ru-RU"/>
              <a:pPr/>
              <a:t>05.05.2011</a:t>
            </a:fld>
            <a:endParaRPr lang="ru-RU"/>
          </a:p>
        </p:txBody>
      </p:sp>
      <p:sp>
        <p:nvSpPr>
          <p:cNvPr id="73747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3748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1FF5F7-7E37-4083-BDCD-B7AE91534A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A1C7DF-DD0F-4DB2-A23A-72B00601F6B7}" type="datetimeFigureOut">
              <a:rPr lang="ru-RU"/>
              <a:pPr/>
              <a:t>05.05.2011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28DE0-A2F5-4CE8-9C75-9A29044C2D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720FFD-39F3-4F03-8392-AD05BE0E3AB7}" type="datetimeFigureOut">
              <a:rPr lang="ru-RU"/>
              <a:pPr/>
              <a:t>05.05.2011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8BA15-692A-4A46-917A-9469300A3A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F7624-E0EB-484D-A8BD-7743D2ECB9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13B8FA-3689-46CF-891F-2701396EC811}" type="datetimeFigureOut">
              <a:rPr lang="ru-RU"/>
              <a:pPr/>
              <a:t>05.05.2011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FB5BC-2264-410E-90F3-65214E0AC7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6CDC9D-E980-4337-96D7-EEACCF5240EB}" type="datetimeFigureOut">
              <a:rPr lang="ru-RU"/>
              <a:pPr/>
              <a:t>05.05.2011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D1257-5644-4517-B8B5-6980FDF5D5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D9A2F0-350F-47B9-AA56-93C17F846422}" type="datetimeFigureOut">
              <a:rPr lang="ru-RU"/>
              <a:pPr/>
              <a:t>05.05.2011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BDAE2-D800-4C8F-872C-D9082FD89F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C4521B-DB6F-4FB5-A130-2E920D7884B4}" type="datetimeFigureOut">
              <a:rPr lang="ru-RU"/>
              <a:pPr/>
              <a:t>05.05.2011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A9276-2FF0-45F5-BD1C-2CF0353E4B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BF5A2D-0C56-45D9-99E6-881F169ACF1B}" type="datetimeFigureOut">
              <a:rPr lang="ru-RU"/>
              <a:pPr/>
              <a:t>05.05.2011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4AC55-C69B-456E-A456-FA6DD62E8D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3256B-D973-4555-9573-D52BF9A33262}" type="datetimeFigureOut">
              <a:rPr lang="ru-RU"/>
              <a:pPr/>
              <a:t>05.05.2011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BE8D9-444C-4DA6-9207-4D14BF9B07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4D08F4-5E9B-42D4-AA6F-074208E3FE47}" type="datetimeFigureOut">
              <a:rPr lang="ru-RU"/>
              <a:pPr/>
              <a:t>05.05.2011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5A5BC-C631-4D9A-A58A-2E92F1EC0F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57CA31-943E-442A-92FF-7F9E0A3ED60F}" type="datetimeFigureOut">
              <a:rPr lang="ru-RU"/>
              <a:pPr/>
              <a:t>05.05.2011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BB09A-6B0D-4701-B12C-E61780001E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270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0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709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271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271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272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272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6D87DDA-8BD8-4E42-95C3-B98FF27A4913}" type="datetimeFigureOut">
              <a:rPr lang="ru-RU"/>
              <a:pPr/>
              <a:t>05.05.2011</a:t>
            </a:fld>
            <a:endParaRPr lang="ru-RU"/>
          </a:p>
        </p:txBody>
      </p:sp>
      <p:sp>
        <p:nvSpPr>
          <p:cNvPr id="7272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272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52778CC-7A02-438F-B81C-52A9D45E706E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  <p:sldLayoutId id="214748415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nf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1066800" y="685800"/>
            <a:ext cx="7086600" cy="342900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FFCC00"/>
                </a:solidFill>
              </a:rPr>
              <a:t/>
            </a:r>
            <a:br>
              <a:rPr lang="ru-RU" sz="2800" dirty="0" smtClean="0">
                <a:solidFill>
                  <a:srgbClr val="FFCC00"/>
                </a:solidFill>
              </a:rPr>
            </a:br>
            <a:r>
              <a:rPr lang="ru-RU" sz="2800" dirty="0" smtClean="0">
                <a:solidFill>
                  <a:srgbClr val="FFCC00"/>
                </a:solidFill>
              </a:rPr>
              <a:t/>
            </a:r>
            <a:br>
              <a:rPr lang="ru-RU" sz="2800" dirty="0" smtClean="0">
                <a:solidFill>
                  <a:srgbClr val="FFCC00"/>
                </a:solidFill>
              </a:rPr>
            </a:br>
            <a:r>
              <a:rPr lang="ru-RU" sz="2400" b="0" dirty="0" smtClean="0">
                <a:solidFill>
                  <a:srgbClr val="FFCC00"/>
                </a:solidFill>
              </a:rPr>
              <a:t> </a:t>
            </a:r>
            <a:br>
              <a:rPr lang="ru-RU" sz="2400" b="0" dirty="0" smtClean="0">
                <a:solidFill>
                  <a:srgbClr val="FFCC00"/>
                </a:solidFill>
              </a:rPr>
            </a:br>
            <a:r>
              <a:rPr lang="ru-RU" sz="2400" b="0" dirty="0" smtClean="0">
                <a:solidFill>
                  <a:srgbClr val="FFCC00"/>
                </a:solidFill>
              </a:rPr>
              <a:t/>
            </a:r>
            <a:br>
              <a:rPr lang="ru-RU" sz="2400" b="0" dirty="0" smtClean="0">
                <a:solidFill>
                  <a:srgbClr val="FFCC00"/>
                </a:solidFill>
              </a:rPr>
            </a:br>
            <a:r>
              <a:rPr lang="ru-RU" sz="2400" b="0" dirty="0" smtClean="0">
                <a:solidFill>
                  <a:srgbClr val="FFCC00"/>
                </a:solidFill>
              </a:rPr>
              <a:t/>
            </a:r>
            <a:br>
              <a:rPr lang="ru-RU" sz="2400" b="0" dirty="0" smtClean="0">
                <a:solidFill>
                  <a:srgbClr val="FFCC00"/>
                </a:solidFill>
              </a:rPr>
            </a:br>
            <a:r>
              <a:rPr lang="ru-RU" sz="2400" b="0" dirty="0" smtClean="0">
                <a:solidFill>
                  <a:srgbClr val="FFCC00"/>
                </a:solidFill>
              </a:rPr>
              <a:t>Казахский Национальный Медицинский Университет </a:t>
            </a:r>
            <a:r>
              <a:rPr lang="ru-RU" sz="2400" b="0" dirty="0" err="1" smtClean="0">
                <a:solidFill>
                  <a:srgbClr val="FFCC00"/>
                </a:solidFill>
              </a:rPr>
              <a:t>им.С.Д.Асфендиярова</a:t>
            </a:r>
            <a:r>
              <a:rPr lang="ru-RU" sz="2400" b="0" dirty="0" smtClean="0">
                <a:solidFill>
                  <a:srgbClr val="FFCC00"/>
                </a:solidFill>
              </a:rPr>
              <a:t/>
            </a:r>
            <a:br>
              <a:rPr lang="ru-RU" sz="2400" b="0" dirty="0" smtClean="0">
                <a:solidFill>
                  <a:srgbClr val="FFCC00"/>
                </a:solidFill>
              </a:rPr>
            </a:br>
            <a:r>
              <a:rPr lang="ru-RU" sz="2400" b="0" dirty="0" smtClean="0">
                <a:solidFill>
                  <a:srgbClr val="FFCC00"/>
                </a:solidFill>
              </a:rPr>
              <a:t>кафедра фармакологии </a:t>
            </a:r>
            <a:r>
              <a:rPr lang="ru-RU" sz="2400" dirty="0" smtClean="0">
                <a:solidFill>
                  <a:srgbClr val="FFCC00"/>
                </a:solidFill>
              </a:rPr>
              <a:t/>
            </a:r>
            <a:br>
              <a:rPr lang="ru-RU" sz="2400" dirty="0" smtClean="0">
                <a:solidFill>
                  <a:srgbClr val="FFCC00"/>
                </a:solidFill>
              </a:rPr>
            </a:br>
            <a:r>
              <a:rPr lang="ru-RU" sz="2400" dirty="0" smtClean="0">
                <a:solidFill>
                  <a:srgbClr val="FFCC00"/>
                </a:solidFill>
              </a:rPr>
              <a:t/>
            </a:r>
            <a:br>
              <a:rPr lang="ru-RU" sz="2400" dirty="0" smtClean="0">
                <a:solidFill>
                  <a:srgbClr val="FFCC00"/>
                </a:solidFill>
              </a:rPr>
            </a:br>
            <a:r>
              <a:rPr lang="ru-RU" sz="2400" dirty="0" smtClean="0">
                <a:solidFill>
                  <a:srgbClr val="FFCC00"/>
                </a:solidFill>
              </a:rPr>
              <a:t/>
            </a:r>
            <a:br>
              <a:rPr lang="ru-RU" sz="2400" dirty="0" smtClean="0">
                <a:solidFill>
                  <a:srgbClr val="FFCC00"/>
                </a:solidFill>
              </a:rPr>
            </a:br>
            <a:r>
              <a:rPr lang="ru-RU" sz="2800" dirty="0" smtClean="0">
                <a:solidFill>
                  <a:srgbClr val="FFCC00"/>
                </a:solidFill>
              </a:rPr>
              <a:t>К вопросу об организации работы формулярной комиссии медицинских организаций и пути ее оптимизации 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066800" y="4495800"/>
            <a:ext cx="6400800" cy="1143000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FFC000"/>
                </a:solidFill>
              </a:rPr>
              <a:t>                                          </a:t>
            </a:r>
            <a:r>
              <a:rPr lang="ru-RU" sz="2400" dirty="0" err="1" smtClean="0">
                <a:solidFill>
                  <a:srgbClr val="FFC000"/>
                </a:solidFill>
              </a:rPr>
              <a:t>Сатбаева</a:t>
            </a:r>
            <a:r>
              <a:rPr lang="ru-RU" sz="2400" dirty="0" smtClean="0">
                <a:solidFill>
                  <a:srgbClr val="FFC000"/>
                </a:solidFill>
              </a:rPr>
              <a:t> Э.М.</a:t>
            </a:r>
          </a:p>
          <a:p>
            <a:pPr algn="ctr"/>
            <a:r>
              <a:rPr lang="ru-RU" sz="2400" dirty="0" smtClean="0">
                <a:solidFill>
                  <a:srgbClr val="FFC000"/>
                </a:solidFill>
              </a:rPr>
              <a:t>                                          </a:t>
            </a:r>
            <a:r>
              <a:rPr lang="ru-RU" sz="2400" dirty="0" err="1" smtClean="0">
                <a:solidFill>
                  <a:srgbClr val="FFC000"/>
                </a:solidFill>
              </a:rPr>
              <a:t>Пичхадзе</a:t>
            </a:r>
            <a:r>
              <a:rPr lang="ru-RU" sz="2400" dirty="0" smtClean="0">
                <a:solidFill>
                  <a:srgbClr val="FFC000"/>
                </a:solidFill>
              </a:rPr>
              <a:t> Г.М.</a:t>
            </a:r>
          </a:p>
          <a:p>
            <a:pPr algn="ctr"/>
            <a:endParaRPr lang="ru-RU" sz="2400" dirty="0" smtClean="0">
              <a:solidFill>
                <a:srgbClr val="FFC000"/>
              </a:solidFill>
            </a:endParaRPr>
          </a:p>
          <a:p>
            <a:pPr algn="ctr"/>
            <a:r>
              <a:rPr lang="ru-RU" sz="2400" dirty="0" smtClean="0">
                <a:solidFill>
                  <a:srgbClr val="FFC000"/>
                </a:solidFill>
              </a:rPr>
              <a:t>        </a:t>
            </a:r>
            <a:r>
              <a:rPr lang="ru-RU" sz="2400" dirty="0" err="1" smtClean="0">
                <a:solidFill>
                  <a:srgbClr val="FFC000"/>
                </a:solidFill>
              </a:rPr>
              <a:t>Алматы</a:t>
            </a:r>
            <a:r>
              <a:rPr lang="ru-RU" sz="2400" dirty="0" smtClean="0">
                <a:solidFill>
                  <a:srgbClr val="FFC000"/>
                </a:solidFill>
              </a:rPr>
              <a:t>, 2011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219199"/>
          </a:xfrm>
        </p:spPr>
        <p:txBody>
          <a:bodyPr/>
          <a:lstStyle/>
          <a:p>
            <a:pPr algn="ctr">
              <a:defRPr/>
            </a:pP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Инструменты </a:t>
            </a:r>
            <a:b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формулярной системы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1000125" y="2143125"/>
            <a:ext cx="7072313" cy="45259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Перечни лекарственных средств: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- перечни важнейших лекарств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- позитивные перечни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- негативные перечни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- педиатрический перечень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-перечень «сиротских» лекарств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Справочники лекарственных средств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685800" y="333375"/>
            <a:ext cx="7772400" cy="1452563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Принципы </a:t>
            </a:r>
            <a:b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формирования перечней 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1000125" y="2000250"/>
            <a:ext cx="7286625" cy="4857750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Прозрачный процесс</a:t>
            </a:r>
          </a:p>
          <a:p>
            <a:pPr algn="just" eaLnBrk="1" hangingPunct="1">
              <a:defRPr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Ясные задачи перечня</a:t>
            </a:r>
          </a:p>
          <a:p>
            <a:pPr algn="just" eaLnBrk="1" hangingPunct="1">
              <a:defRPr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Ясные критерии отбора лекарств: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- эффективность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- безопасность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- экономическая приемлемость.</a:t>
            </a:r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69925"/>
          </a:xfrm>
        </p:spPr>
        <p:txBody>
          <a:bodyPr/>
          <a:lstStyle/>
          <a:p>
            <a:pPr eaLnBrk="1" hangingPunct="1"/>
            <a:r>
              <a:rPr lang="ru-RU" sz="2800" smtClean="0"/>
              <a:t>БРИТАНСКИЙ НАЦИОНАЛЬНЫЙ ФОРМУЛЯР</a:t>
            </a:r>
          </a:p>
        </p:txBody>
      </p:sp>
      <p:pic>
        <p:nvPicPr>
          <p:cNvPr id="5123" name="Picture 4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1800" y="1233488"/>
            <a:ext cx="3394075" cy="4645025"/>
          </a:xfrm>
        </p:spPr>
      </p:pic>
      <p:sp>
        <p:nvSpPr>
          <p:cNvPr id="512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103688" y="1052513"/>
            <a:ext cx="4824412" cy="5073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hlinkClick r:id="rId3"/>
              </a:rPr>
              <a:t>www.bnf.org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Выходит 2 раза в </a:t>
            </a:r>
            <a:r>
              <a:rPr lang="ru-RU" sz="1800" dirty="0" smtClean="0"/>
              <a:t>год</a:t>
            </a:r>
            <a:endParaRPr lang="ru-RU" sz="1800" dirty="0" smtClean="0"/>
          </a:p>
          <a:p>
            <a:pPr eaLnBrk="1" hangingPunct="1">
              <a:lnSpc>
                <a:spcPct val="80000"/>
              </a:lnSpc>
            </a:pPr>
            <a:r>
              <a:rPr lang="ru-RU" sz="1800" b="1" dirty="0" smtClean="0"/>
              <a:t>Содержание</a:t>
            </a:r>
            <a:endParaRPr lang="ru-RU" sz="1800" dirty="0" smtClean="0"/>
          </a:p>
          <a:p>
            <a:pPr algn="r" eaLnBrk="1" hangingPunct="1">
              <a:lnSpc>
                <a:spcPct val="80000"/>
              </a:lnSpc>
            </a:pPr>
            <a:r>
              <a:rPr lang="ru-RU" sz="1600" dirty="0" smtClean="0"/>
              <a:t>Предисловие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1600" dirty="0" smtClean="0"/>
              <a:t>Общая информация и последние изменения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1600" dirty="0" smtClean="0"/>
              <a:t>Ссылки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1600" dirty="0" smtClean="0"/>
              <a:t>Руководство по назначению лекарств 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1600" dirty="0" smtClean="0"/>
              <a:t>Неотложное лечение отравлений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1600" dirty="0" smtClean="0"/>
              <a:t>Неотложные состояния в обществе 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1600" dirty="0" smtClean="0"/>
              <a:t>Лекарства и их назначение 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1600" dirty="0" smtClean="0"/>
              <a:t>Приложения (взаимодействие лекарств, лекарственная терапия при нарушении функции печени и почек, беременности и т.п.; формуляр для среднего медицинского персонала; формуляр для  стоматологов; перечень производителей; желтая карточка – извещение о ПЭ)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Есть </a:t>
            </a:r>
            <a:r>
              <a:rPr lang="en-US" sz="2000" dirty="0" smtClean="0"/>
              <a:t>BNF</a:t>
            </a:r>
            <a:r>
              <a:rPr lang="ru-RU" sz="2000" dirty="0" smtClean="0"/>
              <a:t> для детей и </a:t>
            </a:r>
            <a:r>
              <a:rPr lang="en-US" sz="2000" dirty="0" smtClean="0"/>
              <a:t>BNF</a:t>
            </a:r>
            <a:r>
              <a:rPr lang="ru-RU" sz="2000" dirty="0" smtClean="0"/>
              <a:t> для среднего медперсонала</a:t>
            </a:r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000125"/>
          </a:xfrm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Национальная формулярная система</a:t>
            </a:r>
            <a:b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Республики Казахстан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214438"/>
            <a:ext cx="8143875" cy="5500687"/>
          </a:xfrm>
        </p:spPr>
        <p:txBody>
          <a:bodyPr/>
          <a:lstStyle/>
          <a:p>
            <a:pPr marL="457200" indent="-457200" algn="just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Казахстанская национальная формулярная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система сформирована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трехуровневой системе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algn="just"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just"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уровень организаций здравоохранения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(формулярные комиссии организаций здравоохранения)</a:t>
            </a:r>
          </a:p>
          <a:p>
            <a:pPr marL="457200" indent="-457200" algn="just"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just"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областной уровень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(областные формулярные комиссии, объединяющие ведущих медицинских и фармацевтических специалистов областных и городских управлений здравоохранения)</a:t>
            </a:r>
          </a:p>
          <a:p>
            <a:pPr marL="457200" indent="-457200" algn="just"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just"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республиканский уровень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(формулярная комиссия Министерства здравоохранения).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428750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Законодательные акты РК, регламентирующие 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лекарственное обеспечение населения в рамках гарантированного объема бесплатной медицинской помощи (1)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500188"/>
            <a:ext cx="8143875" cy="5214937"/>
          </a:xfrm>
        </p:spPr>
        <p:txBody>
          <a:bodyPr/>
          <a:lstStyle/>
          <a:p>
            <a:pPr algn="just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соответствии с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Кодексом РК от 18 сентября 2009 года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 здоровье народа и системе здравоохранения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и в целях дальнейшего совершенствования системы обеспечения качества медицинской помощи, путем рационального использования эффективных и безопасных лекарственных средств, Министром Здравоохранения были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приняты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ряд законодательных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актов, регламентирующих лекарственное обеспечение населения в рамках гарантированного объема бесплатной медицинской помощи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1.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Утвержден Республиканский лекарственный формуляр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(Модельный формуляр) на 2010 - 2011 годы.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Приказ МЗ РК от 26 апреля 2010 года №299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285875"/>
          </a:xfrm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Законодательные акты РК, регламентирующие 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лекарственное обеспечение населения в рамках гарантированного объема бесплатной медицинской помощи (2)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357313"/>
            <a:ext cx="8143875" cy="5357812"/>
          </a:xfrm>
        </p:spPr>
        <p:txBody>
          <a:bodyPr/>
          <a:lstStyle/>
          <a:p>
            <a:pPr algn="just">
              <a:buFont typeface="Wingdings" pitchFamily="2" charset="2"/>
              <a:buNone/>
              <a:defRPr/>
            </a:pPr>
            <a:r>
              <a:rPr lang="ru-RU" sz="2400" dirty="0" smtClean="0"/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Руководителям управлений здравоохранения областей, гг. Астана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Алматы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организациям здравоохранения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составлении формуляров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организации здравоохранения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использовать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настоящий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Республиканский лекарственный формуляр как модельный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выбора лекарственных средств.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3.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Утвержден приказ МЗ РК  № 370 от 21.05.2010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г. 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 совершенствовании деятельности Формулярной системы здравоохранения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4.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Утвержден Приказ МЗ РК № 497 от 3 июля 2010 года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 утверждении предельных цен на лекарственные средства и изделия медицинского назначения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закупаемые в рамках гарантированного объема бесплатной медицинской помощи».</a:t>
            </a:r>
          </a:p>
          <a:p>
            <a:pPr>
              <a:buFont typeface="Wingdings" pitchFamily="2" charset="2"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  <a:defRPr/>
            </a:pPr>
            <a:endParaRPr lang="ru-RU" sz="2400" dirty="0" smtClean="0"/>
          </a:p>
          <a:p>
            <a:pPr>
              <a:defRPr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" y="152400"/>
            <a:ext cx="8839200" cy="1066800"/>
          </a:xfrm>
        </p:spPr>
        <p:txBody>
          <a:bodyPr bIns="91440" anchor="b">
            <a:normAutofit/>
          </a:bodyPr>
          <a:lstStyle/>
          <a:p>
            <a:pPr algn="ctr"/>
            <a:r>
              <a:rPr lang="ru-RU" sz="2800">
                <a:solidFill>
                  <a:srgbClr val="FFCC00"/>
                </a:solidFill>
              </a:rPr>
              <a:t>Децентрализованная система лекарственного обеспечения населения РК в рамках ГОБМП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28600" y="1295400"/>
            <a:ext cx="8915400" cy="5105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 dirty="0">
                <a:solidFill>
                  <a:srgbClr val="FFCC00"/>
                </a:solidFill>
              </a:rPr>
              <a:t>Недостатки:</a:t>
            </a:r>
          </a:p>
          <a:p>
            <a:r>
              <a:rPr lang="ru-RU" sz="2400" b="1" dirty="0"/>
              <a:t>неоправданное дробление рынка государственных </a:t>
            </a:r>
            <a:r>
              <a:rPr lang="ru-RU" sz="2400" b="1" dirty="0" smtClean="0"/>
              <a:t>закупок;</a:t>
            </a:r>
            <a:endParaRPr lang="ru-RU" sz="2400" b="1" dirty="0"/>
          </a:p>
          <a:p>
            <a:r>
              <a:rPr lang="ru-RU" sz="2400" b="1" dirty="0"/>
              <a:t>большое количество поставщиков лекарств на одно ЛПУ, что значительно увеличивает расходы на логистику и приводит к большому разбросу цен;</a:t>
            </a:r>
          </a:p>
          <a:p>
            <a:r>
              <a:rPr lang="ru-RU" sz="2400" b="1" dirty="0"/>
              <a:t>учет и контроль поставок лекарств в стационары требует огромных временных затрат медицинских работников;</a:t>
            </a:r>
          </a:p>
          <a:p>
            <a:r>
              <a:rPr lang="ru-RU" sz="2400" b="1" dirty="0"/>
              <a:t>в больничных учреждениях не создается необходимый запас медикаментов, гарантирующий бесперебойное обеспечение больных.</a:t>
            </a:r>
            <a:r>
              <a:rPr lang="ru-RU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" y="274638"/>
            <a:ext cx="8839200" cy="1143000"/>
          </a:xfrm>
        </p:spPr>
        <p:txBody>
          <a:bodyPr bIns="91440" anchor="b"/>
          <a:lstStyle/>
          <a:p>
            <a:pPr algn="ctr"/>
            <a:r>
              <a:rPr lang="ru-RU" sz="4000">
                <a:solidFill>
                  <a:srgbClr val="FFCC00"/>
                </a:solidFill>
              </a:rPr>
              <a:t>Централизованный закуп лекарств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152400" y="1447800"/>
            <a:ext cx="88392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sz="2800"/>
              <a:t>    </a:t>
            </a:r>
            <a:r>
              <a:rPr lang="ru-RU" sz="2400"/>
              <a:t>С 2009 года обеспечение организаций здравоохранения лекарственными препаратами в рамках ГОБМП осуществляется через ТОО </a:t>
            </a:r>
            <a:r>
              <a:rPr lang="ru-RU" sz="2400" b="1"/>
              <a:t>«СК-Фармация» </a:t>
            </a:r>
            <a:r>
              <a:rPr lang="ru-RU" sz="2400"/>
              <a:t>по списку, утвержденному МЗ РК. </a:t>
            </a:r>
          </a:p>
          <a:p>
            <a:pPr>
              <a:buFont typeface="Wingdings" pitchFamily="2" charset="2"/>
              <a:buNone/>
            </a:pPr>
            <a:r>
              <a:rPr lang="ru-RU" sz="2400" b="1"/>
              <a:t>    Суть новой системы </a:t>
            </a:r>
            <a:r>
              <a:rPr lang="ru-RU" sz="2400"/>
              <a:t>лекарственного обеспечения - закупки жизненно важных лекарств проходят централизованно и планируются долгосрочно. </a:t>
            </a:r>
          </a:p>
          <a:p>
            <a:pPr>
              <a:buFont typeface="Wingdings" pitchFamily="2" charset="2"/>
              <a:buNone/>
            </a:pPr>
            <a:r>
              <a:rPr lang="ru-RU" sz="2400" b="1"/>
              <a:t>    Функции логистики </a:t>
            </a:r>
            <a:r>
              <a:rPr lang="ru-RU" sz="2400"/>
              <a:t>(процесс закупа, хранения и доставки лекарств) </a:t>
            </a:r>
            <a:r>
              <a:rPr lang="ru-RU" sz="2400" b="1"/>
              <a:t>делегированы</a:t>
            </a:r>
            <a:r>
              <a:rPr lang="ru-RU" sz="2400"/>
              <a:t> профессиональному оператору рынка (единому дистрибьютеру), с которым заключен договор о концессии (государственно-частное партнерство)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" y="152400"/>
            <a:ext cx="8763000" cy="1044575"/>
          </a:xfrm>
        </p:spPr>
        <p:txBody>
          <a:bodyPr bIns="91440"/>
          <a:lstStyle/>
          <a:p>
            <a:pPr algn="ctr"/>
            <a:r>
              <a:rPr lang="ru-RU" sz="2800">
                <a:solidFill>
                  <a:srgbClr val="FFCC00"/>
                </a:solidFill>
              </a:rPr>
              <a:t>СХЕМА ЛЕКАРСТВЕННОГО ОБЕСПЕЧЕНИЯ</a:t>
            </a:r>
          </a:p>
        </p:txBody>
      </p:sp>
      <p:sp>
        <p:nvSpPr>
          <p:cNvPr id="21507" name="Rectangle 8"/>
          <p:cNvSpPr>
            <a:spLocks noChangeArrowheads="1"/>
          </p:cNvSpPr>
          <p:nvPr/>
        </p:nvSpPr>
        <p:spPr bwMode="auto">
          <a:xfrm>
            <a:off x="1295400" y="2438400"/>
            <a:ext cx="7010400" cy="5032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ФОРМИРОВАНИЕ СПИСКА ЛС, ПОДЛЕЖАЩИХ ЗАКУПУ</a:t>
            </a:r>
          </a:p>
        </p:txBody>
      </p:sp>
      <p:sp>
        <p:nvSpPr>
          <p:cNvPr id="21510" name="Rectangle 11"/>
          <p:cNvSpPr>
            <a:spLocks noChangeArrowheads="1"/>
          </p:cNvSpPr>
          <p:nvPr/>
        </p:nvSpPr>
        <p:spPr bwMode="auto">
          <a:xfrm>
            <a:off x="2057400" y="4800600"/>
            <a:ext cx="5041900" cy="5762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ДЕПАРТАМЕНТЫ ЗДРАВООХРАНЕНИЯ</a:t>
            </a:r>
          </a:p>
        </p:txBody>
      </p:sp>
      <p:sp>
        <p:nvSpPr>
          <p:cNvPr id="21511" name="Rectangle 12"/>
          <p:cNvSpPr>
            <a:spLocks noChangeArrowheads="1"/>
          </p:cNvSpPr>
          <p:nvPr/>
        </p:nvSpPr>
        <p:spPr bwMode="auto">
          <a:xfrm>
            <a:off x="2667000" y="5943600"/>
            <a:ext cx="3816350" cy="5762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ЛПУ</a:t>
            </a:r>
          </a:p>
        </p:txBody>
      </p:sp>
      <p:sp>
        <p:nvSpPr>
          <p:cNvPr id="21512" name="AutoShape 13"/>
          <p:cNvSpPr>
            <a:spLocks noChangeArrowheads="1"/>
          </p:cNvSpPr>
          <p:nvPr/>
        </p:nvSpPr>
        <p:spPr bwMode="auto">
          <a:xfrm>
            <a:off x="4114800" y="3886200"/>
            <a:ext cx="1157288" cy="152400"/>
          </a:xfrm>
          <a:prstGeom prst="leftRightArrow">
            <a:avLst>
              <a:gd name="adj1" fmla="val 50000"/>
              <a:gd name="adj2" fmla="val 30375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13" name="AutoShape 14"/>
          <p:cNvSpPr>
            <a:spLocks noChangeArrowheads="1"/>
          </p:cNvSpPr>
          <p:nvPr/>
        </p:nvSpPr>
        <p:spPr bwMode="auto">
          <a:xfrm>
            <a:off x="4343400" y="2057400"/>
            <a:ext cx="228600" cy="360363"/>
          </a:xfrm>
          <a:prstGeom prst="upArrow">
            <a:avLst>
              <a:gd name="adj1" fmla="val 50000"/>
              <a:gd name="adj2" fmla="val 8867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FF9900"/>
              </a:solidFill>
              <a:latin typeface="Arial" charset="0"/>
            </a:endParaRPr>
          </a:p>
        </p:txBody>
      </p:sp>
      <p:sp>
        <p:nvSpPr>
          <p:cNvPr id="21514" name="AutoShape 15"/>
          <p:cNvSpPr>
            <a:spLocks noChangeArrowheads="1"/>
          </p:cNvSpPr>
          <p:nvPr/>
        </p:nvSpPr>
        <p:spPr bwMode="auto">
          <a:xfrm>
            <a:off x="2667000" y="2971800"/>
            <a:ext cx="228600" cy="431800"/>
          </a:xfrm>
          <a:prstGeom prst="upArrow">
            <a:avLst>
              <a:gd name="adj1" fmla="val 50000"/>
              <a:gd name="adj2" fmla="val 14166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15" name="AutoShape 16"/>
          <p:cNvSpPr>
            <a:spLocks noChangeArrowheads="1"/>
          </p:cNvSpPr>
          <p:nvPr/>
        </p:nvSpPr>
        <p:spPr bwMode="auto">
          <a:xfrm>
            <a:off x="6553199" y="2971800"/>
            <a:ext cx="228601" cy="431800"/>
          </a:xfrm>
          <a:prstGeom prst="upArrow">
            <a:avLst>
              <a:gd name="adj1" fmla="val 50000"/>
              <a:gd name="adj2" fmla="val 14166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16" name="AutoShape 17"/>
          <p:cNvSpPr>
            <a:spLocks noChangeArrowheads="1"/>
          </p:cNvSpPr>
          <p:nvPr/>
        </p:nvSpPr>
        <p:spPr bwMode="auto">
          <a:xfrm>
            <a:off x="2743200" y="4343400"/>
            <a:ext cx="152400" cy="431800"/>
          </a:xfrm>
          <a:prstGeom prst="upArrow">
            <a:avLst>
              <a:gd name="adj1" fmla="val 50000"/>
              <a:gd name="adj2" fmla="val 14166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17" name="AutoShape 18"/>
          <p:cNvSpPr>
            <a:spLocks noChangeArrowheads="1"/>
          </p:cNvSpPr>
          <p:nvPr/>
        </p:nvSpPr>
        <p:spPr bwMode="auto">
          <a:xfrm>
            <a:off x="6629400" y="4343400"/>
            <a:ext cx="152400" cy="431800"/>
          </a:xfrm>
          <a:prstGeom prst="upArrow">
            <a:avLst>
              <a:gd name="adj1" fmla="val 50000"/>
              <a:gd name="adj2" fmla="val 14166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18" name="AutoShape 19"/>
          <p:cNvSpPr>
            <a:spLocks noChangeArrowheads="1"/>
          </p:cNvSpPr>
          <p:nvPr/>
        </p:nvSpPr>
        <p:spPr bwMode="auto">
          <a:xfrm>
            <a:off x="4495800" y="5410200"/>
            <a:ext cx="228600" cy="504825"/>
          </a:xfrm>
          <a:prstGeom prst="upArrow">
            <a:avLst>
              <a:gd name="adj1" fmla="val 50000"/>
              <a:gd name="adj2" fmla="val 165625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1981200" y="1676400"/>
            <a:ext cx="5181600" cy="381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latin typeface="Arial" charset="0"/>
              </a:rPr>
              <a:t>ТЕНДЕР</a:t>
            </a:r>
          </a:p>
        </p:txBody>
      </p:sp>
      <p:sp>
        <p:nvSpPr>
          <p:cNvPr id="21521" name="Oval 17"/>
          <p:cNvSpPr>
            <a:spLocks noChangeArrowheads="1"/>
          </p:cNvSpPr>
          <p:nvPr/>
        </p:nvSpPr>
        <p:spPr bwMode="auto">
          <a:xfrm>
            <a:off x="1524000" y="3429000"/>
            <a:ext cx="25908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СК-ФАРМАЦИЯ</a:t>
            </a:r>
          </a:p>
        </p:txBody>
      </p:sp>
      <p:sp>
        <p:nvSpPr>
          <p:cNvPr id="21522" name="Oval 18"/>
          <p:cNvSpPr>
            <a:spLocks noChangeArrowheads="1"/>
          </p:cNvSpPr>
          <p:nvPr/>
        </p:nvSpPr>
        <p:spPr bwMode="auto">
          <a:xfrm>
            <a:off x="5257800" y="3429000"/>
            <a:ext cx="28956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МЗ РК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" y="0"/>
            <a:ext cx="8839200" cy="990600"/>
          </a:xfrm>
        </p:spPr>
        <p:txBody>
          <a:bodyPr bIns="91440" anchor="b"/>
          <a:lstStyle/>
          <a:p>
            <a:pPr algn="ctr"/>
            <a:r>
              <a:rPr lang="ru-RU" sz="2800" dirty="0">
                <a:solidFill>
                  <a:srgbClr val="FFCC00"/>
                </a:solidFill>
              </a:rPr>
              <a:t>Недостатки  централизованной системы </a:t>
            </a:r>
            <a:r>
              <a:rPr lang="ru-RU" sz="2800" dirty="0" smtClean="0">
                <a:solidFill>
                  <a:srgbClr val="FFCC00"/>
                </a:solidFill>
              </a:rPr>
              <a:t>ЛО</a:t>
            </a:r>
            <a:br>
              <a:rPr lang="ru-RU" sz="2800" dirty="0" smtClean="0">
                <a:solidFill>
                  <a:srgbClr val="FFCC00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(результаты предварительных наблюдений)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381000" y="1143000"/>
            <a:ext cx="8534400" cy="5029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ru-RU" sz="2800" dirty="0"/>
              <a:t>Одноэтапное проведение тендера (по принципу наименьшей цены и лота от одного </a:t>
            </a:r>
            <a:r>
              <a:rPr lang="ru-RU" sz="2800" dirty="0" smtClean="0"/>
              <a:t>производителя);</a:t>
            </a:r>
            <a:endParaRPr lang="ru-RU" sz="2800" dirty="0"/>
          </a:p>
          <a:p>
            <a:pPr>
              <a:lnSpc>
                <a:spcPct val="90000"/>
              </a:lnSpc>
            </a:pPr>
            <a:r>
              <a:rPr lang="ru-RU" sz="2800" dirty="0" smtClean="0"/>
              <a:t>Преимущество при подаче заявок от отечественного производителя независимо от соблюдения требований </a:t>
            </a:r>
            <a:r>
              <a:rPr lang="en-US" sz="2800" dirty="0" smtClean="0"/>
              <a:t>GMP</a:t>
            </a:r>
            <a:r>
              <a:rPr lang="ru-RU" sz="2800" dirty="0" smtClean="0"/>
              <a:t> и,  соответственно, качества (другие потенциальные поставщики не могут участвовать в тендере по данному лоту);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Непрозрачность и запутанность схем в распределении и расходовании </a:t>
            </a:r>
            <a:r>
              <a:rPr lang="ru-RU" sz="2800" dirty="0" err="1" smtClean="0"/>
              <a:t>многомиллиардных</a:t>
            </a:r>
            <a:r>
              <a:rPr lang="ru-RU" sz="2800" dirty="0" smtClean="0"/>
              <a:t> государственных средств со стороны Единого </a:t>
            </a:r>
            <a:r>
              <a:rPr lang="ru-RU" sz="2800" dirty="0" err="1" smtClean="0"/>
              <a:t>дистрибьютера</a:t>
            </a:r>
            <a:r>
              <a:rPr lang="ru-RU" sz="2800" dirty="0" smtClean="0"/>
              <a:t>;   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Недостаток складских помещений  «СК – Фармации» для хранения ЛС;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Просчеты при планировании заявок и допущенные случаи срывов в поставках медикаментов .</a:t>
            </a:r>
          </a:p>
          <a:p>
            <a:pPr>
              <a:lnSpc>
                <a:spcPct val="90000"/>
              </a:lnSpc>
            </a:pPr>
            <a:endParaRPr lang="ru-RU" sz="2800" dirty="0"/>
          </a:p>
          <a:p>
            <a:pPr>
              <a:lnSpc>
                <a:spcPct val="90000"/>
              </a:lnSpc>
            </a:pPr>
            <a:endParaRPr lang="ru-RU" sz="2800" dirty="0"/>
          </a:p>
          <a:p>
            <a:pPr>
              <a:lnSpc>
                <a:spcPct val="90000"/>
              </a:lnSpc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09600" y="228600"/>
            <a:ext cx="8077200" cy="1295400"/>
          </a:xfrm>
        </p:spPr>
        <p:txBody>
          <a:bodyPr bIns="91440" anchor="b">
            <a:normAutofit/>
          </a:bodyPr>
          <a:lstStyle/>
          <a:p>
            <a:pPr algn="ctr"/>
            <a:r>
              <a:rPr lang="ru-RU" sz="3600">
                <a:solidFill>
                  <a:srgbClr val="FFCC00"/>
                </a:solidFill>
              </a:rPr>
              <a:t>Рекомендация Всемирной организации  здравоохранения</a:t>
            </a:r>
            <a:r>
              <a:rPr lang="ru-RU" sz="3600"/>
              <a:t> </a:t>
            </a:r>
            <a:endParaRPr lang="ru-RU" sz="2900"/>
          </a:p>
        </p:txBody>
      </p:sp>
      <p:sp>
        <p:nvSpPr>
          <p:cNvPr id="17411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57200" y="1752600"/>
            <a:ext cx="5257800" cy="4556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000" dirty="0"/>
              <a:t>   Разработка и внедрение Национальной лекарственной политики (НЛП</a:t>
            </a:r>
            <a:r>
              <a:rPr lang="ru-RU" sz="3000" dirty="0" smtClean="0"/>
              <a:t>)  должна быть основана </a:t>
            </a:r>
            <a:r>
              <a:rPr lang="ru-RU" sz="3000" dirty="0"/>
              <a:t>на рациональном выборе, назначении и применении лекарственных средств на всех уровнях системы здравоохранения.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819400"/>
            <a:ext cx="276225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" y="274638"/>
            <a:ext cx="8534400" cy="868362"/>
          </a:xfrm>
        </p:spPr>
        <p:txBody>
          <a:bodyPr bIns="91440" anchor="b"/>
          <a:lstStyle/>
          <a:p>
            <a:pPr algn="ctr"/>
            <a:r>
              <a:rPr lang="ru-RU" sz="3200">
                <a:solidFill>
                  <a:srgbClr val="FFCC00"/>
                </a:solidFill>
              </a:rPr>
              <a:t>Задачи Республиканской Формулярной комиссии  (РФК)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0" y="1066800"/>
            <a:ext cx="9144000" cy="5486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ru-RU" sz="2600" dirty="0" smtClean="0"/>
          </a:p>
          <a:p>
            <a:pPr>
              <a:lnSpc>
                <a:spcPct val="80000"/>
              </a:lnSpc>
            </a:pPr>
            <a:r>
              <a:rPr lang="ru-RU" sz="2600" dirty="0" smtClean="0"/>
              <a:t>формирование </a:t>
            </a:r>
            <a:r>
              <a:rPr lang="ru-RU" sz="2600" dirty="0"/>
              <a:t>и регулярный пересмотр Республиканского лекарственного формуляра (Модельного формуляра)  </a:t>
            </a:r>
          </a:p>
          <a:p>
            <a:pPr>
              <a:lnSpc>
                <a:spcPct val="80000"/>
              </a:lnSpc>
            </a:pPr>
            <a:r>
              <a:rPr lang="ru-RU" sz="2600" dirty="0"/>
              <a:t>рассмотрение предложений о внесении изменений и дополнений в Модельный Формуляр </a:t>
            </a:r>
          </a:p>
          <a:p>
            <a:pPr>
              <a:lnSpc>
                <a:spcPct val="80000"/>
              </a:lnSpc>
            </a:pPr>
            <a:r>
              <a:rPr lang="ru-RU" sz="2600" dirty="0"/>
              <a:t>разработка  и издание  национального руководства (справочника) для врачей по использованию ЛС </a:t>
            </a:r>
          </a:p>
          <a:p>
            <a:pPr>
              <a:lnSpc>
                <a:spcPct val="80000"/>
              </a:lnSpc>
            </a:pPr>
            <a:r>
              <a:rPr lang="ru-RU" sz="2600" dirty="0"/>
              <a:t>формирование и регулярный пересмотр  педиатрического формуляра, перечня </a:t>
            </a:r>
            <a:r>
              <a:rPr lang="ru-RU" sz="2600" dirty="0" err="1"/>
              <a:t>орфанных</a:t>
            </a:r>
            <a:r>
              <a:rPr lang="ru-RU" sz="2600" dirty="0"/>
              <a:t> ЛС, негативного перечня, перечня  ЛС, отпускаемых без рецепта врача и других перечней ЛС </a:t>
            </a:r>
          </a:p>
          <a:p>
            <a:pPr>
              <a:lnSpc>
                <a:spcPct val="80000"/>
              </a:lnSpc>
            </a:pPr>
            <a:r>
              <a:rPr lang="ru-RU" sz="2600" dirty="0"/>
              <a:t>разработка рекомендаций  по    аналоговой замене </a:t>
            </a:r>
          </a:p>
          <a:p>
            <a:pPr>
              <a:lnSpc>
                <a:spcPct val="80000"/>
              </a:lnSpc>
            </a:pPr>
            <a:r>
              <a:rPr lang="ru-RU" sz="2600" dirty="0"/>
              <a:t>подготавливает предложения по  целесообразности  регистрации  и перерегистрации  ЛС  в  РК  с учетом  данных  </a:t>
            </a:r>
            <a:r>
              <a:rPr lang="ru-RU" sz="2600" dirty="0" err="1"/>
              <a:t>фармакоэпидемиологических</a:t>
            </a:r>
            <a:r>
              <a:rPr lang="ru-RU" sz="2600" dirty="0"/>
              <a:t>  и  </a:t>
            </a:r>
            <a:r>
              <a:rPr lang="ru-RU" sz="2600" dirty="0" err="1"/>
              <a:t>фармакоэкономических</a:t>
            </a:r>
            <a:r>
              <a:rPr lang="ru-RU" sz="2600" dirty="0"/>
              <a:t> исследований.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5800" y="228600"/>
            <a:ext cx="8229600" cy="792163"/>
          </a:xfrm>
        </p:spPr>
        <p:txBody>
          <a:bodyPr bIns="91440" anchor="b"/>
          <a:lstStyle/>
          <a:p>
            <a:pPr algn="ctr"/>
            <a:r>
              <a:rPr lang="ru-RU" sz="3200">
                <a:solidFill>
                  <a:srgbClr val="FFCC00"/>
                </a:solidFill>
              </a:rPr>
              <a:t>Принципы внедрения ФС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ru-RU" sz="3000"/>
              <a:t>Доказательность информации;</a:t>
            </a:r>
          </a:p>
          <a:p>
            <a:r>
              <a:rPr lang="ru-RU" sz="3000"/>
              <a:t>Коллегиальность принятия решений;</a:t>
            </a:r>
          </a:p>
          <a:p>
            <a:r>
              <a:rPr lang="ru-RU" sz="3000"/>
              <a:t>Включение лекарственных средств под международными непатентованными  наименованиями,  носящий   общий («сверху-вниз») для всех рекомендательный характер  и модифицируемый на местах  </a:t>
            </a:r>
          </a:p>
          <a:p>
            <a:r>
              <a:rPr lang="ru-RU" sz="3000"/>
              <a:t>До 70% формуляров ОЗ составляются на основе модельных формуляров.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57200" y="228600"/>
            <a:ext cx="8458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CC00"/>
                </a:solidFill>
                <a:latin typeface="Arial" charset="0"/>
              </a:rPr>
              <a:t>ФОРМУЛЯРЫ ОРГАНИЗАЦИЙ ЗДРАВООХРАНЕНИЯ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304800" y="1447800"/>
            <a:ext cx="41148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hlink"/>
                </a:solidFill>
                <a:latin typeface="Arial" charset="0"/>
              </a:rPr>
              <a:t>Основной  перечень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4648200" y="1447800"/>
            <a:ext cx="4343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hlink"/>
                </a:solidFill>
                <a:latin typeface="Arial" charset="0"/>
              </a:rPr>
              <a:t>Дополнительный перечень</a:t>
            </a:r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>
            <a:off x="2286000" y="10668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6096000" y="1066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228600" y="2667000"/>
            <a:ext cx="41910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включает лекарственные </a:t>
            </a:r>
          </a:p>
          <a:p>
            <a:pPr algn="ctr"/>
            <a:r>
              <a:rPr lang="ru-RU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средства в соответствии </a:t>
            </a:r>
          </a:p>
          <a:p>
            <a:pPr algn="ctr"/>
            <a:r>
              <a:rPr lang="ru-RU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 обоснованной </a:t>
            </a:r>
          </a:p>
          <a:p>
            <a:pPr algn="ctr"/>
            <a:r>
              <a:rPr lang="ru-RU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потребностью в конкретном </a:t>
            </a:r>
          </a:p>
          <a:p>
            <a:pPr algn="ctr"/>
            <a:r>
              <a:rPr lang="ru-RU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препарате с учетом данных по </a:t>
            </a:r>
          </a:p>
          <a:p>
            <a:pPr algn="ctr"/>
            <a:r>
              <a:rPr lang="ru-RU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заболеваемости </a:t>
            </a:r>
          </a:p>
          <a:p>
            <a:pPr algn="ctr"/>
            <a:r>
              <a:rPr lang="ru-RU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из Модельного формуляра.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4648200" y="2667000"/>
            <a:ext cx="43434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включает ЛС, в которых </a:t>
            </a:r>
          </a:p>
          <a:p>
            <a:pPr algn="ctr"/>
            <a:r>
              <a:rPr lang="ru-RU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существует обоснованная </a:t>
            </a:r>
          </a:p>
          <a:p>
            <a:pPr algn="ctr"/>
            <a:r>
              <a:rPr lang="ru-RU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потребность в данной</a:t>
            </a:r>
          </a:p>
          <a:p>
            <a:pPr algn="ctr"/>
            <a:r>
              <a:rPr lang="ru-RU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организации здравоохранения </a:t>
            </a:r>
          </a:p>
          <a:p>
            <a:pPr algn="ctr"/>
            <a:r>
              <a:rPr lang="ru-RU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 учетом  профильной  или </a:t>
            </a:r>
          </a:p>
          <a:p>
            <a:pPr algn="ctr"/>
            <a:r>
              <a:rPr lang="ru-RU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территориальной особенности  </a:t>
            </a:r>
          </a:p>
          <a:p>
            <a:pPr algn="ctr"/>
            <a:r>
              <a:rPr lang="ru-RU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организации/ области,</a:t>
            </a:r>
            <a:r>
              <a:rPr lang="ru-RU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но не </a:t>
            </a:r>
          </a:p>
          <a:p>
            <a:pPr algn="ctr"/>
            <a:r>
              <a:rPr lang="ru-RU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вошедшие в Модельный формуляр</a:t>
            </a:r>
          </a:p>
        </p:txBody>
      </p:sp>
      <p:sp>
        <p:nvSpPr>
          <p:cNvPr id="27662" name="Oval 14"/>
          <p:cNvSpPr>
            <a:spLocks noChangeArrowheads="1"/>
          </p:cNvSpPr>
          <p:nvPr/>
        </p:nvSpPr>
        <p:spPr bwMode="auto">
          <a:xfrm>
            <a:off x="304800" y="5562600"/>
            <a:ext cx="4038600" cy="990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не менее 70% препаратов из </a:t>
            </a:r>
          </a:p>
          <a:p>
            <a:pPr algn="ctr"/>
            <a:r>
              <a:rPr lang="ru-RU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модельного формуляра</a:t>
            </a:r>
          </a:p>
        </p:txBody>
      </p:sp>
      <p:sp>
        <p:nvSpPr>
          <p:cNvPr id="27663" name="Oval 15"/>
          <p:cNvSpPr>
            <a:spLocks noChangeArrowheads="1"/>
          </p:cNvSpPr>
          <p:nvPr/>
        </p:nvSpPr>
        <p:spPr bwMode="auto">
          <a:xfrm>
            <a:off x="4724400" y="5562600"/>
            <a:ext cx="4191000" cy="990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не более 30% препаратов из </a:t>
            </a:r>
          </a:p>
          <a:p>
            <a:pPr algn="ctr"/>
            <a:r>
              <a:rPr lang="ru-RU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модельного формуляра</a:t>
            </a:r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22098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69342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2209800" y="518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6934200" y="518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915400" cy="914400"/>
          </a:xfrm>
        </p:spPr>
        <p:txBody>
          <a:bodyPr bIns="91440" anchor="b"/>
          <a:lstStyle/>
          <a:p>
            <a:pPr algn="ctr"/>
            <a:r>
              <a:rPr lang="ru-RU" sz="3200" dirty="0" smtClean="0">
                <a:solidFill>
                  <a:srgbClr val="FFCC00"/>
                </a:solidFill>
              </a:rPr>
              <a:t>Анализ ФС</a:t>
            </a:r>
            <a:br>
              <a:rPr lang="ru-RU" sz="3200" dirty="0" smtClean="0">
                <a:solidFill>
                  <a:srgbClr val="FFCC00"/>
                </a:solidFill>
              </a:rPr>
            </a:br>
            <a:r>
              <a:rPr lang="ru-RU" sz="3200" dirty="0" smtClean="0">
                <a:solidFill>
                  <a:srgbClr val="FFCC00"/>
                </a:solidFill>
              </a:rPr>
              <a:t> и результатов ее внедрения (1)</a:t>
            </a:r>
            <a:endParaRPr lang="ru-RU" sz="3200" dirty="0">
              <a:solidFill>
                <a:srgbClr val="FFCC00"/>
              </a:solidFill>
            </a:endParaRPr>
          </a:p>
        </p:txBody>
      </p:sp>
      <p:sp>
        <p:nvSpPr>
          <p:cNvPr id="28675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28600" y="1143000"/>
            <a:ext cx="8686800" cy="5486400"/>
          </a:xfrm>
        </p:spPr>
        <p:txBody>
          <a:bodyPr/>
          <a:lstStyle/>
          <a:p>
            <a:pPr marL="650875" indent="-514350">
              <a:buFont typeface="Wingdings 2" pitchFamily="18" charset="2"/>
              <a:buAutoNum type="arabicPeriod"/>
            </a:pPr>
            <a:r>
              <a:rPr lang="ru-RU" sz="2800" dirty="0"/>
              <a:t>Не в полной мере выполняется функция РФК по формированию и пересмотру педиатрического, </a:t>
            </a:r>
            <a:r>
              <a:rPr lang="ru-RU" sz="2800" dirty="0" err="1"/>
              <a:t>орфанного</a:t>
            </a:r>
            <a:r>
              <a:rPr lang="ru-RU" sz="2800" dirty="0"/>
              <a:t> и негативного перечней ЛС, а также  по аналоговой замене ЛС и ЛС, не подлежащих замене; </a:t>
            </a:r>
          </a:p>
          <a:p>
            <a:pPr marL="650875" indent="-514350">
              <a:buFont typeface="Wingdings 2" pitchFamily="18" charset="2"/>
              <a:buAutoNum type="arabicPeriod"/>
            </a:pPr>
            <a:r>
              <a:rPr lang="ru-RU" sz="2800" dirty="0"/>
              <a:t>Информационно-методологическая составляющая деятельности РФК в настоящий момент достаточно </a:t>
            </a:r>
            <a:r>
              <a:rPr lang="ru-RU" sz="2800" dirty="0" smtClean="0"/>
              <a:t>декларативна (в РК отсутствует формулярный справочник, руководства для врачей и т.д.);</a:t>
            </a:r>
            <a:endParaRPr lang="ru-RU" sz="2800" dirty="0"/>
          </a:p>
          <a:p>
            <a:pPr marL="650875" indent="-514350">
              <a:buNone/>
            </a:pP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274638"/>
            <a:ext cx="8458200" cy="639762"/>
          </a:xfrm>
        </p:spPr>
        <p:txBody>
          <a:bodyPr bIns="91440" anchor="b"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FFCC00"/>
                </a:solidFill>
              </a:rPr>
              <a:t>Анализ работы ФС (2)</a:t>
            </a:r>
            <a:endParaRPr lang="ru-RU" sz="3600" dirty="0">
              <a:solidFill>
                <a:srgbClr val="FFCC00"/>
              </a:solidFill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04800" y="990600"/>
            <a:ext cx="861060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12700">
              <a:buClr>
                <a:schemeClr val="hlink"/>
              </a:buClr>
              <a:buSzPct val="75000"/>
              <a:tabLst>
                <a:tab pos="355600" algn="l"/>
              </a:tabLst>
            </a:pPr>
            <a:r>
              <a:rPr 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r>
              <a:rPr lang="ru-RU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 </a:t>
            </a:r>
            <a:r>
              <a:rPr 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На местах отсутствует  четкое понимание      сути и задач Формулярной </a:t>
            </a: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системы;</a:t>
            </a:r>
          </a:p>
          <a:p>
            <a:pPr marL="342900" indent="12700">
              <a:buClr>
                <a:schemeClr val="hlink"/>
              </a:buClr>
              <a:buSzPct val="75000"/>
              <a:buFontTx/>
              <a:buAutoNum type="arabicPeriod" startAt="4"/>
              <a:tabLst>
                <a:tab pos="355600" algn="l"/>
              </a:tabLst>
            </a:pP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Отсутствует мониторинг использования </a:t>
            </a: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лекарственных средств;</a:t>
            </a:r>
          </a:p>
          <a:p>
            <a:pPr marL="342900" indent="12700">
              <a:buClr>
                <a:schemeClr val="hlink"/>
              </a:buClr>
              <a:buSzPct val="75000"/>
              <a:buFontTx/>
              <a:buAutoNum type="arabicPeriod" startAt="4"/>
              <a:tabLst>
                <a:tab pos="355600" algn="l"/>
              </a:tabLst>
            </a:pP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800" dirty="0" smtClean="0"/>
              <a:t>Практически не функционирует система по выявлению побочных действий ЛС;</a:t>
            </a:r>
          </a:p>
          <a:p>
            <a:pPr marL="342900" indent="12700">
              <a:buClr>
                <a:schemeClr val="hlink"/>
              </a:buClr>
              <a:buSzPct val="75000"/>
              <a:buFontTx/>
              <a:buAutoNum type="arabicPeriod" startAt="4"/>
              <a:tabLst>
                <a:tab pos="355600" algn="l"/>
              </a:tabLst>
            </a:pPr>
            <a:r>
              <a:rPr lang="ru-RU" sz="2800" dirty="0" smtClean="0"/>
              <a:t> Информация по формулярной системе и процессу закупа ЛС  недостаточно прозрачна и доступна практически на всех уровнях системы лекарственного обеспечения.</a:t>
            </a:r>
          </a:p>
          <a:p>
            <a:pPr marL="342900" indent="12700">
              <a:buClr>
                <a:schemeClr val="hlink"/>
              </a:buClr>
              <a:buSzPct val="75000"/>
              <a:buFontTx/>
              <a:buAutoNum type="arabicPeriod" startAt="4"/>
              <a:tabLst>
                <a:tab pos="355600" algn="l"/>
              </a:tabLst>
            </a:pPr>
            <a:endParaRPr lang="ru-RU" sz="3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543800" cy="1295401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FFCC00"/>
                </a:solidFill>
              </a:rPr>
              <a:t>Предложения и рекомендации для оптимизации ФС (1)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181600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FF9900"/>
                </a:solidFill>
              </a:rPr>
              <a:t>1.</a:t>
            </a:r>
            <a:r>
              <a:rPr lang="ru-RU" sz="2400" dirty="0" smtClean="0"/>
              <a:t> Создание и систематический пересмотр  педиатрического, </a:t>
            </a:r>
            <a:r>
              <a:rPr lang="ru-RU" sz="2400" dirty="0" err="1" smtClean="0"/>
              <a:t>орфанного</a:t>
            </a:r>
            <a:r>
              <a:rPr lang="ru-RU" sz="2400" dirty="0" smtClean="0"/>
              <a:t> и негативного перечней ЛС, а также  по аналоговой замене ЛС и ЛС, не подлежащих замене;</a:t>
            </a:r>
          </a:p>
          <a:p>
            <a:pPr>
              <a:buNone/>
            </a:pPr>
            <a:r>
              <a:rPr lang="ru-RU" sz="2400" dirty="0" smtClean="0">
                <a:solidFill>
                  <a:srgbClr val="FF9900"/>
                </a:solidFill>
              </a:rPr>
              <a:t>2.</a:t>
            </a:r>
            <a:r>
              <a:rPr lang="ru-RU" sz="2400" dirty="0" smtClean="0"/>
              <a:t> Активизация информационно-методологической деятельности РФК (издание  формулярного справочника, руководств для врачей и др.);</a:t>
            </a:r>
          </a:p>
          <a:p>
            <a:pPr>
              <a:buNone/>
            </a:pPr>
            <a:r>
              <a:rPr lang="ru-RU" sz="2400" dirty="0" smtClean="0">
                <a:solidFill>
                  <a:srgbClr val="FF9900"/>
                </a:solidFill>
              </a:rPr>
              <a:t>3.</a:t>
            </a:r>
            <a:r>
              <a:rPr lang="ru-RU" sz="2400" dirty="0" smtClean="0"/>
              <a:t> Организация постоянно действующего семинара (круглых столов) для обучения и повышения уровня знаний по ФС.</a:t>
            </a:r>
          </a:p>
          <a:p>
            <a:pPr>
              <a:buNone/>
            </a:pPr>
            <a:r>
              <a:rPr lang="ru-RU" sz="2400" dirty="0" smtClean="0">
                <a:solidFill>
                  <a:srgbClr val="FF9900"/>
                </a:solidFill>
              </a:rPr>
              <a:t>4.</a:t>
            </a:r>
            <a:r>
              <a:rPr lang="ru-RU" sz="2400" dirty="0" smtClean="0">
                <a:latin typeface="Arial" charset="0"/>
              </a:rPr>
              <a:t> Формулярным комиссиям ЛПУ проводить мониторинг использования лекарственных средств, и </a:t>
            </a:r>
            <a:r>
              <a:rPr lang="ru-RU" sz="2400" dirty="0" smtClean="0"/>
              <a:t>побочных действий ЛС; 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66800" y="304800"/>
            <a:ext cx="7543800" cy="838200"/>
          </a:xfrm>
        </p:spPr>
        <p:txBody>
          <a:bodyPr bIns="91440" anchor="b"/>
          <a:lstStyle/>
          <a:p>
            <a:pPr algn="ctr"/>
            <a:r>
              <a:rPr lang="ru-RU" sz="2800" dirty="0" smtClean="0">
                <a:solidFill>
                  <a:srgbClr val="FFCC00"/>
                </a:solidFill>
              </a:rPr>
              <a:t>Предложения и рекомендации для оптимизации ФС (2)</a:t>
            </a:r>
            <a:endParaRPr lang="ru-RU" sz="2800" dirty="0">
              <a:solidFill>
                <a:srgbClr val="FFCC00"/>
              </a:solidFill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04800" y="1295400"/>
            <a:ext cx="85344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>
              <a:buClr>
                <a:srgbClr val="FFCC00"/>
              </a:buClr>
              <a:buSzPct val="75000"/>
            </a:pPr>
            <a:r>
              <a:rPr lang="ru-RU" sz="2400" dirty="0" smtClean="0">
                <a:solidFill>
                  <a:srgbClr val="FF9900"/>
                </a:solidFill>
                <a:latin typeface="Arial" charset="0"/>
              </a:rPr>
              <a:t>5.</a:t>
            </a:r>
            <a:r>
              <a:rPr lang="ru-RU" sz="2400" dirty="0" smtClean="0">
                <a:latin typeface="Arial" charset="0"/>
              </a:rPr>
              <a:t>   Обеспечить доступность и</a:t>
            </a:r>
            <a:r>
              <a:rPr lang="ru-RU" sz="2400" dirty="0" smtClean="0"/>
              <a:t>нформации по формулярной системе и процессу закупа ЛС  на официальных сайтах МЗ РК и «</a:t>
            </a:r>
            <a:r>
              <a:rPr lang="ru-RU" sz="2400" dirty="0" err="1" smtClean="0"/>
              <a:t>СК-Фармации</a:t>
            </a:r>
            <a:r>
              <a:rPr lang="ru-RU" sz="2400" dirty="0" smtClean="0"/>
              <a:t>» </a:t>
            </a:r>
          </a:p>
          <a:p>
            <a:pPr marL="514350" indent="-514350">
              <a:buClr>
                <a:srgbClr val="FFCC00"/>
              </a:buClr>
              <a:buSzPct val="75000"/>
            </a:pPr>
            <a:r>
              <a:rPr lang="ru-RU" sz="2400" dirty="0" smtClean="0">
                <a:solidFill>
                  <a:srgbClr val="FF9900"/>
                </a:solidFill>
              </a:rPr>
              <a:t>6.</a:t>
            </a:r>
            <a:r>
              <a:rPr lang="ru-RU" sz="2400" dirty="0" smtClean="0"/>
              <a:t>  Регулирование (ограничение , вплоть до запрещения) РФК рекламной информации о лекарственных средствах и посещений    представителями  фармацевтических компаний врачей и провизоров (информацию о ЛС  представлять путем проведения конференций, круглых столов, публикаций в специализированных медицинских изданиях и др.)</a:t>
            </a:r>
          </a:p>
          <a:p>
            <a:pPr marL="514350" indent="-514350">
              <a:buClr>
                <a:srgbClr val="FFCC00"/>
              </a:buClr>
              <a:buSzPct val="75000"/>
            </a:pP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9900"/>
                </a:solidFill>
              </a:rPr>
              <a:t>7.</a:t>
            </a:r>
            <a:r>
              <a:rPr lang="ru-RU" sz="2400" dirty="0" smtClean="0"/>
              <a:t> Создание единого аналитического центра по </a:t>
            </a:r>
            <a:r>
              <a:rPr lang="ru-RU" sz="2400" dirty="0" err="1" smtClean="0"/>
              <a:t>фармакоэпидемиологическим</a:t>
            </a:r>
            <a:r>
              <a:rPr lang="ru-RU" sz="2400" dirty="0" smtClean="0"/>
              <a:t>, </a:t>
            </a:r>
            <a:r>
              <a:rPr lang="ru-RU" sz="2400" dirty="0" err="1" smtClean="0"/>
              <a:t>фармакоэкономическим</a:t>
            </a:r>
            <a:r>
              <a:rPr lang="ru-RU" sz="2400" dirty="0" smtClean="0"/>
              <a:t> исследованиям и </a:t>
            </a:r>
            <a:r>
              <a:rPr lang="ru-RU" sz="2400" dirty="0" err="1" smtClean="0"/>
              <a:t>фармнадзору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1"/>
            <a:ext cx="7543800" cy="121920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FFCC00"/>
                </a:solidFill>
              </a:rPr>
              <a:t>Предложения и рекомендации для оптимизации ФС (3)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257800"/>
          </a:xfrm>
        </p:spPr>
        <p:txBody>
          <a:bodyPr/>
          <a:lstStyle/>
          <a:p>
            <a:pPr indent="12700">
              <a:buSzPct val="75000"/>
              <a:buNone/>
              <a:tabLst>
                <a:tab pos="355600" algn="l"/>
              </a:tabLst>
            </a:pPr>
            <a:r>
              <a:rPr lang="ru-RU" sz="2400" dirty="0" smtClean="0">
                <a:solidFill>
                  <a:srgbClr val="FF9900"/>
                </a:solidFill>
              </a:rPr>
              <a:t>8</a:t>
            </a:r>
            <a:r>
              <a:rPr lang="ru-RU" sz="2400" dirty="0" smtClean="0"/>
              <a:t>. Обязательное введение в состав Формулярной   комиссии ЛПУ специалистов по клинической фармакологии</a:t>
            </a:r>
          </a:p>
          <a:p>
            <a:pPr indent="12700">
              <a:buSzPct val="75000"/>
              <a:buNone/>
              <a:tabLst>
                <a:tab pos="355600" algn="l"/>
              </a:tabLst>
            </a:pPr>
            <a:r>
              <a:rPr lang="ru-RU" sz="2400" dirty="0" smtClean="0">
                <a:solidFill>
                  <a:srgbClr val="FF9900"/>
                </a:solidFill>
                <a:latin typeface="Arial" charset="0"/>
              </a:rPr>
              <a:t>9</a:t>
            </a:r>
            <a:r>
              <a:rPr lang="ru-RU" sz="2400" dirty="0" smtClean="0">
                <a:latin typeface="Arial" charset="0"/>
              </a:rPr>
              <a:t>. Вовлечение представителей профессиональных ассоциаций и неправительственных общественных  организаций в деятельность Формулярной системы для  повышения эффективности и прозрачности системы лекарственного обеспечения.</a:t>
            </a:r>
            <a:endParaRPr lang="ru-RU" sz="2400" dirty="0" smtClean="0"/>
          </a:p>
          <a:p>
            <a:pPr indent="12700">
              <a:buSzPct val="75000"/>
              <a:buNone/>
              <a:tabLst>
                <a:tab pos="355600" algn="l"/>
              </a:tabLst>
            </a:pPr>
            <a:r>
              <a:rPr lang="ru-RU" sz="2400" dirty="0" smtClean="0">
                <a:solidFill>
                  <a:srgbClr val="FF9900"/>
                </a:solidFill>
              </a:rPr>
              <a:t>10.</a:t>
            </a:r>
            <a:r>
              <a:rPr lang="ru-RU" sz="2400" dirty="0" smtClean="0"/>
              <a:t> Создание сайта «Обращение лекарственных средств» (аналогично имеющемуся в РФ), где можно было бы найти любую информацию, касающуюся ЛС.</a:t>
            </a:r>
          </a:p>
          <a:p>
            <a:pPr indent="12700">
              <a:buSzPct val="75000"/>
              <a:buNone/>
              <a:tabLst>
                <a:tab pos="355600" algn="l"/>
              </a:tabLst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0"/>
            <a:ext cx="4800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775" name="Заголовок 1"/>
          <p:cNvSpPr>
            <a:spLocks/>
          </p:cNvSpPr>
          <p:nvPr/>
        </p:nvSpPr>
        <p:spPr bwMode="auto">
          <a:xfrm>
            <a:off x="457200" y="274638"/>
            <a:ext cx="3657600" cy="361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91440" anchor="b"/>
          <a:lstStyle/>
          <a:p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СПАСИБО ЗА ВНИМАНИЕ</a:t>
            </a:r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838200"/>
          </a:xfrm>
        </p:spPr>
        <p:txBody>
          <a:bodyPr bIns="91440" anchor="b">
            <a:normAutofit/>
          </a:bodyPr>
          <a:lstStyle/>
          <a:p>
            <a:pPr algn="ctr"/>
            <a:r>
              <a:rPr lang="ru-RU" sz="4000">
                <a:solidFill>
                  <a:srgbClr val="FFCC00"/>
                </a:solidFill>
              </a:rPr>
              <a:t>Основные цели НЛП: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09600" y="1295400"/>
            <a:ext cx="8001000" cy="4800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ru-RU" sz="2800" b="1" dirty="0">
                <a:solidFill>
                  <a:srgbClr val="FFCC00"/>
                </a:solidFill>
              </a:rPr>
              <a:t>доступность</a:t>
            </a:r>
            <a:r>
              <a:rPr lang="ru-RU" sz="2800" dirty="0"/>
              <a:t>- равный доступ населения к основным лекарственным средствам по обоснованным ценам реализации</a:t>
            </a:r>
            <a:r>
              <a:rPr lang="ru-RU" sz="2800" dirty="0" smtClean="0"/>
              <a:t>;</a:t>
            </a:r>
          </a:p>
          <a:p>
            <a:pPr>
              <a:lnSpc>
                <a:spcPct val="90000"/>
              </a:lnSpc>
            </a:pPr>
            <a:endParaRPr lang="ru-RU" sz="2800" dirty="0"/>
          </a:p>
          <a:p>
            <a:pPr>
              <a:lnSpc>
                <a:spcPct val="90000"/>
              </a:lnSpc>
            </a:pPr>
            <a:r>
              <a:rPr lang="ru-RU" sz="2800" b="1" dirty="0">
                <a:solidFill>
                  <a:srgbClr val="FFCC00"/>
                </a:solidFill>
              </a:rPr>
              <a:t>качество</a:t>
            </a:r>
            <a:r>
              <a:rPr lang="ru-RU" sz="2800" dirty="0">
                <a:solidFill>
                  <a:srgbClr val="FFCC00"/>
                </a:solidFill>
              </a:rPr>
              <a:t> </a:t>
            </a:r>
            <a:r>
              <a:rPr lang="ru-RU" sz="2800" dirty="0"/>
              <a:t>- гарантии для населения качества, безопасности и эффективности всех  лекарственных средств</a:t>
            </a:r>
            <a:r>
              <a:rPr lang="ru-RU" sz="2800" dirty="0" smtClean="0"/>
              <a:t>;</a:t>
            </a:r>
          </a:p>
          <a:p>
            <a:pPr>
              <a:lnSpc>
                <a:spcPct val="90000"/>
              </a:lnSpc>
            </a:pPr>
            <a:endParaRPr lang="ru-RU" sz="2800" dirty="0"/>
          </a:p>
          <a:p>
            <a:pPr>
              <a:lnSpc>
                <a:spcPct val="90000"/>
              </a:lnSpc>
            </a:pPr>
            <a:r>
              <a:rPr lang="ru-RU" sz="2800" b="1" dirty="0">
                <a:solidFill>
                  <a:srgbClr val="FFCC00"/>
                </a:solidFill>
              </a:rPr>
              <a:t>рациональное применение</a:t>
            </a:r>
            <a:r>
              <a:rPr lang="ru-RU" sz="2800" b="1" dirty="0"/>
              <a:t> </a:t>
            </a:r>
            <a:r>
              <a:rPr lang="ru-RU" sz="2800" dirty="0"/>
              <a:t>- обеспечение необходимых условий для того, чтобы врачи назначали, а пациенты применяли лекарственные препараты, исходя их основных требований соответствия  клинических показателей и рентабельности препаратов.</a:t>
            </a:r>
          </a:p>
          <a:p>
            <a:pPr>
              <a:lnSpc>
                <a:spcPct val="90000"/>
              </a:lnSpc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785813"/>
          </a:xfrm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Проблемы в лекарственном обеспечении *(1)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214313" y="714375"/>
            <a:ext cx="8715375" cy="6143625"/>
          </a:xfrm>
        </p:spPr>
        <p:txBody>
          <a:bodyPr/>
          <a:lstStyle/>
          <a:p>
            <a:pPr algn="just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настоящее время перед уполномоченным органом здравоохранения  имеется  ряд проблем в части лекарственного обеспечения;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условиях  умеренно-достаточного финансирования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имеет место нерациональное использование  бюджета здравоохранения, результатом чего является нехватка необходимых ЛС,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производятся закупки дорогостоящих лекарств при наличии на рынке более дешевых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генерических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замен.</a:t>
            </a:r>
          </a:p>
          <a:p>
            <a:pPr algn="just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Кроме того, лекарства в стационарах и амбулаторно-поликлинических учреждениях используются нерационально,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типична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полипрагмазия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избыточно часто используется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инъекционный путь введения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(до 25% от всех назначений), необоснованно назначаются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антибиотики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(48% от всех назначений в общей популяции больных в Казахстане),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 80%  всех назначений  врачей практически ничем не обоснованы, а базируются на исторически сложившихся традициях, личных алгоритмах и устаревших сведениях.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------------------------------------</a:t>
            </a:r>
          </a:p>
          <a:p>
            <a:pPr algn="just">
              <a:buFontTx/>
              <a:buNone/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* -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 данным информационного лекарственного центра проекта «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ЗдравПлюс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», в Казахстане,  78% ЛС на фармацевтическом рынке не являются основными (жизненно важными)</a:t>
            </a:r>
          </a:p>
          <a:p>
            <a:pPr>
              <a:defRPr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000125"/>
          </a:xfrm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Проблемы в лекарственном обеспечении (2)</a:t>
            </a:r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0" y="857250"/>
            <a:ext cx="8991599" cy="5786438"/>
          </a:xfrm>
        </p:spPr>
        <p:txBody>
          <a:bodyPr/>
          <a:lstStyle/>
          <a:p>
            <a:pPr algn="just"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Недостаточная степень рациональности в использовании лекарственных препаратов – типичная черта, проявляющаяся в  той или иной степени практически во всех странах; одновременно, следует отметить, что во всем мире увеличивается число случаев заболеваемости и смертности, связанных с ошибками фармакотерапии и побочным действием лекарств.</a:t>
            </a:r>
          </a:p>
          <a:p>
            <a:pPr algn="just"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 назначении лекарственных препаратов врачами обычно используется неточная и устаревшая информация, зачастую данные, носящие рекламный характер; показано, что запросы врачей в основном определяются деятельностью фармацевтических фирм; концепция доказательной медицины практически  незнакома  отечественным врачам. </a:t>
            </a:r>
          </a:p>
          <a:p>
            <a:pPr algn="just"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Фармацевтический рынок Казахстана стремительно развивается, за последние годы  количество  зарегистрированных ЛС (в т.ч. изделий медицинского назначения и медицинской техники) составило более 5 тыс. наименований . </a:t>
            </a:r>
          </a:p>
          <a:p>
            <a:pPr algn="just"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Разобраться  в таком огромном количестве  лекарственных препаратов с разной эффективностью  практически не представляется возможным без применения специальных механизмов, четко регламентирующих порядок выбора, назначения и использования ЛС.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214313"/>
          </a:xfrm>
        </p:spPr>
        <p:txBody>
          <a:bodyPr/>
          <a:lstStyle/>
          <a:p>
            <a:pPr algn="ctr">
              <a:defRPr/>
            </a:pP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Формулярная система* (1)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428625"/>
            <a:ext cx="8858250" cy="6429375"/>
          </a:xfrm>
        </p:spPr>
        <p:txBody>
          <a:bodyPr/>
          <a:lstStyle/>
          <a:p>
            <a:pPr marL="457200" indent="-457200" algn="just"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Формулярная система (ФС)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это комплекс структур и управленческих мероприятий в здравоохранении, обеспечивающий применение рациональных, то есть организационно и экономически эффективных методов снабжения и использования лекарственных средств с целью обеспечения максимально высокого качества медицинской помощи и оптимального использования имеющихся ресурсов. </a:t>
            </a:r>
          </a:p>
          <a:p>
            <a:pPr marL="457200" indent="-457200" algn="just"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Формулярная система - один из способов решения трудных и постоянно возникающих перед профессионалами здравоохранения проблем:</a:t>
            </a:r>
          </a:p>
          <a:p>
            <a:pPr marL="457200" indent="-457200" algn="just">
              <a:buFont typeface="Wingdings" pitchFamily="2" charset="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	- нерациональное использование средств, выделяемых   на закупку  ЛС</a:t>
            </a:r>
          </a:p>
          <a:p>
            <a:pPr marL="457200" indent="-457200" algn="just">
              <a:buFont typeface="Wingdings" pitchFamily="2" charset="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	- ненадлежащая  практика закупок и распределения  лекарственных средств, неправильное назначение и использование лекарств</a:t>
            </a:r>
          </a:p>
          <a:p>
            <a:pPr marL="457200" indent="-457200" algn="just">
              <a:buFont typeface="Wingdings" pitchFamily="2" charset="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	- несоответствие практики использования лекарств принципам доказательной медицины</a:t>
            </a:r>
          </a:p>
          <a:p>
            <a:pPr marL="457200" indent="-457200" algn="just">
              <a:buFont typeface="Wingdings" pitchFamily="2" charset="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	- наличие на рынке небезопасных, неэффективных и сомнительного качества лекарств</a:t>
            </a:r>
          </a:p>
          <a:p>
            <a:pPr marL="457200" indent="-457200" algn="just">
              <a:buFont typeface="Wingdings" pitchFamily="2" charset="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	- постоянно увеличивающееся число терапевтических альтернатив</a:t>
            </a:r>
          </a:p>
          <a:p>
            <a:pPr marL="457200" indent="-457200" algn="just">
              <a:buFont typeface="Wingdings" pitchFamily="2" charset="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	- отсутствие объективной лекарственной информации.</a:t>
            </a:r>
          </a:p>
          <a:p>
            <a:pPr marL="457200" indent="-457200" algn="just">
              <a:buFont typeface="Wingdings" pitchFamily="2" charset="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--------------------------------------------------------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* - как система, основанная на доказательной медицине ФС начала развиваться в Великобритании, а затем в Австралии и Канаде (в этих странах и сейчас наиболее развитая и эффективная ФС); к настоящему времени ФС доминирует в системах здравоохранения большинства стран мира и является основной доктриной ВОЗ в области лекарственного обеспечения. </a:t>
            </a:r>
          </a:p>
          <a:p>
            <a:pPr>
              <a:defRPr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Формулярная система (2)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714375"/>
            <a:ext cx="8143875" cy="6143625"/>
          </a:xfrm>
        </p:spPr>
        <p:txBody>
          <a:bodyPr/>
          <a:lstStyle/>
          <a:p>
            <a:pPr algn="just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Экспертами ВОЗ установлено, что в 80 % случаев формулярная система облегчает работу врача и оберегает его от ошибок. Особенно в первичном звене. Практика формулярной системы предполагает предоставление всем врачам обобщенной информации, основанной только на доказанных фактах. Формулярная система способствует как быстрому внедрению в практику последних научных достижений, так и «сдерживает» необоснованные с позиций доказательной медицины новые диагностические и лечебные методы.</a:t>
            </a:r>
          </a:p>
          <a:p>
            <a:pPr algn="just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опыту, обобщенному ВОЗ, внедрение ФС способствует снижению заболеваемости, смертности,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инвалидизации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осложнений, увеличению продолжительности жизни. Наряду с этим повышается экономическая эффективность системы здравоохранения. Эксперты ВОЗ считают, что использование формулярной системы наиболее остро необходимо для стран с переходной экономикой, поскольку позволяет значительно экономить ресурсы. Мировой опыт показал, что игнорирование принципов доказательности обходится обществу и каждому больному очень дорого.</a:t>
            </a:r>
          </a:p>
          <a:p>
            <a:pPr algn="just">
              <a:defRPr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00063"/>
          </a:xfrm>
        </p:spPr>
        <p:txBody>
          <a:bodyPr/>
          <a:lstStyle/>
          <a:p>
            <a:pPr algn="ctr">
              <a:defRPr/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Формулярная система (4)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" y="714375"/>
            <a:ext cx="9144000" cy="6000750"/>
          </a:xfrm>
        </p:spPr>
        <p:txBody>
          <a:bodyPr/>
          <a:lstStyle/>
          <a:p>
            <a:pPr marL="457200" indent="-457200" algn="just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Формулярная система в практическом плане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это анализ эффективности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безопасности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известных лекарственных средств с целью отбора наиболее перспективных препаратов и составления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рекомендательного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ограничительного списка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препаратов. </a:t>
            </a:r>
          </a:p>
          <a:p>
            <a:pPr marL="457200" indent="-457200" algn="just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Термин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рекомендательный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обозначает, что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включенные в список препараты рекомендуются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профессионалам здравоохранения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применения в повседневной практике. </a:t>
            </a:r>
          </a:p>
          <a:p>
            <a:pPr marL="457200" indent="-457200" algn="just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Термин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ограничительный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обозначает, что профессионалы здравоохранения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обязаны использовать только те препараты, которые вошли в ограничительный список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 algn="just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правило, такие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списки составляются и используются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выполнении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государственных программ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лекарственному обеспечению населения, например в рамках   обязательного медицинского страхования. </a:t>
            </a:r>
          </a:p>
          <a:p>
            <a:pPr marL="457200" indent="-457200" algn="just"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28601"/>
            <a:ext cx="7543800" cy="1219200"/>
          </a:xfrm>
        </p:spPr>
        <p:txBody>
          <a:bodyPr/>
          <a:lstStyle/>
          <a:p>
            <a:pPr algn="ctr"/>
            <a:r>
              <a:rPr lang="ru-RU" sz="3200" dirty="0" smtClean="0"/>
              <a:t>Виды формуляров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600200"/>
            <a:ext cx="7543800" cy="4495800"/>
          </a:xfrm>
        </p:spPr>
        <p:txBody>
          <a:bodyPr/>
          <a:lstStyle/>
          <a:p>
            <a:pPr marL="457200" indent="-457200" algn="just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Американский принцип формуляра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«снизу-вверх»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местах лучше знают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какие именно средства им необходимы.</a:t>
            </a:r>
          </a:p>
          <a:p>
            <a:pPr marL="457200" indent="-457200" algn="just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Британский принцип формуляра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сверху-вниз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общий для всех рекомендательный перечень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модифицируемый на местах.</a:t>
            </a:r>
          </a:p>
          <a:p>
            <a:pPr marL="457200" indent="-457200" algn="just"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  <a:defRPr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3716</TotalTime>
  <Words>1549</Words>
  <Application>Microsoft Office PowerPoint</Application>
  <PresentationFormat>Экран (4:3)</PresentationFormat>
  <Paragraphs>176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Сумерки</vt:lpstr>
      <vt:lpstr>      Казахский Национальный Медицинский Университет им.С.Д.Асфендиярова кафедра фармакологии    К вопросу об организации работы формулярной комиссии медицинских организаций и пути ее оптимизации </vt:lpstr>
      <vt:lpstr>Рекомендация Всемирной организации  здравоохранения </vt:lpstr>
      <vt:lpstr>Основные цели НЛП:</vt:lpstr>
      <vt:lpstr>Проблемы в лекарственном обеспечении *(1)</vt:lpstr>
      <vt:lpstr>Проблемы в лекарственном обеспечении (2)</vt:lpstr>
      <vt:lpstr>Формулярная система* (1)</vt:lpstr>
      <vt:lpstr>Формулярная система (2)</vt:lpstr>
      <vt:lpstr>Формулярная система (4)</vt:lpstr>
      <vt:lpstr>Виды формуляров</vt:lpstr>
      <vt:lpstr>Инструменты  формулярной системы</vt:lpstr>
      <vt:lpstr>Принципы  формирования перечней </vt:lpstr>
      <vt:lpstr>БРИТАНСКИЙ НАЦИОНАЛЬНЫЙ ФОРМУЛЯР</vt:lpstr>
      <vt:lpstr>Национальная формулярная система Республики Казахстан</vt:lpstr>
      <vt:lpstr>Законодательные акты РК, регламентирующие лекарственное обеспечение населения в рамках гарантированного объема бесплатной медицинской помощи (1)</vt:lpstr>
      <vt:lpstr>Законодательные акты РК, регламентирующие лекарственное обеспечение населения в рамках гарантированного объема бесплатной медицинской помощи (2)</vt:lpstr>
      <vt:lpstr>Децентрализованная система лекарственного обеспечения населения РК в рамках ГОБМП</vt:lpstr>
      <vt:lpstr>Централизованный закуп лекарств</vt:lpstr>
      <vt:lpstr>СХЕМА ЛЕКАРСТВЕННОГО ОБЕСПЕЧЕНИЯ</vt:lpstr>
      <vt:lpstr>Недостатки  централизованной системы ЛО (результаты предварительных наблюдений) </vt:lpstr>
      <vt:lpstr>Задачи Республиканской Формулярной комиссии  (РФК)</vt:lpstr>
      <vt:lpstr>Принципы внедрения ФС</vt:lpstr>
      <vt:lpstr>Слайд 22</vt:lpstr>
      <vt:lpstr>Анализ ФС  и результатов ее внедрения (1)</vt:lpstr>
      <vt:lpstr>Анализ работы ФС (2)</vt:lpstr>
      <vt:lpstr>Предложения и рекомендации для оптимизации ФС (1)</vt:lpstr>
      <vt:lpstr>Предложения и рекомендации для оптимизации ФС (2)</vt:lpstr>
      <vt:lpstr>Предложения и рекомендации для оптимизации ФС (3)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Sanzhar</dc:creator>
  <cp:lastModifiedBy>Sanzhar</cp:lastModifiedBy>
  <cp:revision>383</cp:revision>
  <cp:lastPrinted>1601-01-01T00:00:00Z</cp:lastPrinted>
  <dcterms:created xsi:type="dcterms:W3CDTF">1601-01-01T00:00:00Z</dcterms:created>
  <dcterms:modified xsi:type="dcterms:W3CDTF">2011-05-05T16:45:11Z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