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2" r:id="rId3"/>
    <p:sldId id="283" r:id="rId4"/>
    <p:sldId id="316" r:id="rId5"/>
    <p:sldId id="303" r:id="rId6"/>
    <p:sldId id="317" r:id="rId7"/>
    <p:sldId id="285" r:id="rId8"/>
    <p:sldId id="309" r:id="rId9"/>
    <p:sldId id="315" r:id="rId10"/>
    <p:sldId id="300" r:id="rId11"/>
    <p:sldId id="307" r:id="rId12"/>
    <p:sldId id="294" r:id="rId13"/>
    <p:sldId id="310" r:id="rId14"/>
    <p:sldId id="295" r:id="rId15"/>
    <p:sldId id="297" r:id="rId16"/>
    <p:sldId id="292" r:id="rId17"/>
    <p:sldId id="302" r:id="rId18"/>
    <p:sldId id="298" r:id="rId19"/>
    <p:sldId id="274" r:id="rId20"/>
    <p:sldId id="312" r:id="rId21"/>
    <p:sldId id="313" r:id="rId22"/>
    <p:sldId id="314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717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Кафедра </a:t>
            </a:r>
            <a:r>
              <a:rPr lang="ru-RU" dirty="0" err="1" smtClean="0"/>
              <a:t>постдипломной</a:t>
            </a:r>
            <a:r>
              <a:rPr lang="ru-RU" dirty="0" smtClean="0"/>
              <a:t> подготовки врачей общей практики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857760"/>
            <a:ext cx="7772400" cy="35719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Алматы</a:t>
            </a:r>
            <a:r>
              <a:rPr lang="ru-RU" dirty="0" smtClean="0"/>
              <a:t>, 2010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/>
              <a:t>Подготовка специалистов на современном уровне, отвечающем требованиям государственных общеобязательных стандартов образования и современным тенденциям, складывающимся на рынке образовательных услуг</a:t>
            </a:r>
            <a:endParaRPr lang="ru-RU" sz="16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Обучение по основным циклам осуществляется на клинических базах кафедры</a:t>
            </a:r>
            <a:endParaRPr lang="ru-RU" sz="2400" dirty="0"/>
          </a:p>
        </p:txBody>
      </p:sp>
      <p:pic>
        <p:nvPicPr>
          <p:cNvPr id="5" name="Содержимое 4" descr="25 марта 2011 Лучшая работа на кафедре 0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746654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Отработка практических навыков проводится в </a:t>
            </a:r>
            <a:r>
              <a:rPr lang="ru-RU" sz="2000" dirty="0" err="1" smtClean="0"/>
              <a:t>симуляционном</a:t>
            </a:r>
            <a:r>
              <a:rPr lang="ru-RU" sz="2000" dirty="0" smtClean="0"/>
              <a:t> центре </a:t>
            </a:r>
            <a:r>
              <a:rPr lang="ru-RU" sz="2000" dirty="0" err="1" smtClean="0"/>
              <a:t>КазНМУ</a:t>
            </a:r>
            <a:r>
              <a:rPr lang="ru-RU" sz="2000" dirty="0" smtClean="0"/>
              <a:t> по разработанным сценариям клинических случаев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643578"/>
            <a:ext cx="3520440" cy="457200"/>
          </a:xfrm>
        </p:spPr>
        <p:txBody>
          <a:bodyPr/>
          <a:lstStyle/>
          <a:p>
            <a:r>
              <a:rPr lang="ru-RU" dirty="0" smtClean="0"/>
              <a:t>На занятиях в СЦ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66270" y="5643578"/>
            <a:ext cx="3520440" cy="457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Отработка практических навыков на симуляторах</a:t>
            </a:r>
            <a:endParaRPr lang="ru-RU" dirty="0"/>
          </a:p>
        </p:txBody>
      </p:sp>
      <p:pic>
        <p:nvPicPr>
          <p:cNvPr id="7" name="Содержимое 6" descr="DSC0128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71406" y="2041897"/>
            <a:ext cx="4062976" cy="304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SC0127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080924" y="2041897"/>
            <a:ext cx="4062976" cy="304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8572"/>
            <a:ext cx="7239000" cy="1463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2009-2010 учебном году интерны ВОП проходили выездную стажировку в областных лечебно-профилактических учреждениях</a:t>
            </a:r>
            <a:endParaRPr lang="ru-RU" sz="2400" dirty="0"/>
          </a:p>
        </p:txBody>
      </p:sp>
      <p:pic>
        <p:nvPicPr>
          <p:cNvPr id="4" name="Содержимое 3" descr="Интерны на выезд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Участие интернов в конференции</a:t>
            </a:r>
            <a:br>
              <a:rPr lang="ru-RU" sz="2800" dirty="0" smtClean="0"/>
            </a:br>
            <a:r>
              <a:rPr lang="ru-RU" sz="2800" dirty="0" smtClean="0"/>
              <a:t>«Дни науки»</a:t>
            </a:r>
            <a:endParaRPr lang="ru-RU" sz="2800" dirty="0"/>
          </a:p>
        </p:txBody>
      </p:sp>
      <p:pic>
        <p:nvPicPr>
          <p:cNvPr id="6" name="Содержимое 5" descr="25 марта 2011 Лучшая работа на кафедре 0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96299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dirty="0" smtClean="0"/>
              <a:t>Участие в конференции  посвященной </a:t>
            </a:r>
            <a:br>
              <a:rPr lang="kk-KZ" sz="2800" dirty="0" smtClean="0"/>
            </a:br>
            <a:r>
              <a:rPr lang="kk-KZ" sz="2800" dirty="0" smtClean="0"/>
              <a:t>Дню Науки  в КазНМУ </a:t>
            </a:r>
            <a:endParaRPr lang="ru-RU" sz="2800" dirty="0"/>
          </a:p>
        </p:txBody>
      </p:sp>
      <p:pic>
        <p:nvPicPr>
          <p:cNvPr id="4" name="Содержимое 3" descr="DSC013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643050"/>
            <a:ext cx="6370340" cy="4777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Сотрудниками кафедры проводятся научно-практические конференции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федра 0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59180" y="1769904"/>
            <a:ext cx="6035040" cy="452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«Актуальные вопросы подготовки врачей общей практики в свете реформы медицинского образования», г. </a:t>
            </a:r>
            <a:r>
              <a:rPr lang="ru-RU" sz="2400" dirty="0" err="1" smtClean="0"/>
              <a:t>Алматы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714488"/>
            <a:ext cx="7429552" cy="3955430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Вопросы подготовки интернов в свете реформы медицинского образования были доложены и обсуждены на Республиканских </a:t>
            </a:r>
            <a:r>
              <a:rPr lang="ru-RU" sz="3600" dirty="0" err="1" smtClean="0"/>
              <a:t>семинар-совещаниях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" y="285728"/>
            <a:ext cx="8043890" cy="92370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 кафедре ведется воспитательная работа, каждую группу интернов курирует куратор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286388"/>
            <a:ext cx="3520440" cy="457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Куратор</a:t>
            </a:r>
          </a:p>
          <a:p>
            <a:r>
              <a:rPr lang="ru-RU" dirty="0" smtClean="0"/>
              <a:t> Исаева К.К.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86248" y="5286388"/>
            <a:ext cx="3520440" cy="457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Куратор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Бегимбетова</a:t>
            </a:r>
            <a:r>
              <a:rPr lang="ru-RU" dirty="0" smtClean="0"/>
              <a:t> Р.С.</a:t>
            </a:r>
            <a:endParaRPr lang="ru-RU" dirty="0"/>
          </a:p>
        </p:txBody>
      </p:sp>
      <p:pic>
        <p:nvPicPr>
          <p:cNvPr id="24" name="Содержимое 23" descr="23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71406" y="1928802"/>
            <a:ext cx="404018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723 ВОПосень 2009 00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102125" y="1928803"/>
            <a:ext cx="404177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Содействие трудоустройству выпускников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1406" y="2015798"/>
            <a:ext cx="4211668" cy="3413466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6800" dirty="0" smtClean="0"/>
          </a:p>
          <a:p>
            <a:pPr algn="ctr"/>
            <a:r>
              <a:rPr lang="ru-RU" sz="6800" dirty="0" smtClean="0"/>
              <a:t>С целью профориентации, подготовки к распределению и знакомства с потребностями рынка труда для и интернов с 2006 года  </a:t>
            </a:r>
          </a:p>
          <a:p>
            <a:pPr algn="ctr">
              <a:buNone/>
            </a:pPr>
            <a:r>
              <a:rPr lang="ru-RU" sz="6800" dirty="0" smtClean="0"/>
              <a:t>деканатом факультета интернатуры организуется и проводится </a:t>
            </a:r>
          </a:p>
          <a:p>
            <a:pPr algn="ctr">
              <a:buNone/>
            </a:pPr>
            <a:r>
              <a:rPr lang="ru-RU" sz="6800" b="1" dirty="0" smtClean="0"/>
              <a:t>«Ярмарка вакансий».</a:t>
            </a:r>
          </a:p>
          <a:p>
            <a:endParaRPr lang="ru-RU" sz="3200" b="1" dirty="0" smtClean="0"/>
          </a:p>
          <a:p>
            <a:endParaRPr lang="ru-RU" dirty="0"/>
          </a:p>
        </p:txBody>
      </p:sp>
      <p:pic>
        <p:nvPicPr>
          <p:cNvPr id="15362" name="Picture 2" descr="Фото без названия">
            <a:hlinkClick r:id="" tooltip="Следующее фото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571744"/>
            <a:ext cx="3606800" cy="2705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748684"/>
          </a:xfrm>
        </p:spPr>
        <p:txBody>
          <a:bodyPr/>
          <a:lstStyle/>
          <a:p>
            <a:pPr algn="ctr"/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7543824" cy="4846320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/>
              <a:t>Кафедра внутренних болезней (поликлинического обучения) организована в 1986 году. </a:t>
            </a:r>
          </a:p>
          <a:p>
            <a:r>
              <a:rPr lang="ru-RU" sz="2200" b="1" dirty="0" smtClean="0"/>
              <a:t>В 1986-1987 гг. кафедрой заведовал доцент </a:t>
            </a:r>
            <a:r>
              <a:rPr lang="ru-RU" sz="2200" b="1" dirty="0" err="1" smtClean="0"/>
              <a:t>Н.К.Тузельбаев</a:t>
            </a:r>
            <a:r>
              <a:rPr lang="ru-RU" sz="2200" b="1" dirty="0" smtClean="0"/>
              <a:t>. </a:t>
            </a:r>
          </a:p>
          <a:p>
            <a:r>
              <a:rPr lang="ru-RU" sz="2200" b="1" dirty="0" smtClean="0"/>
              <a:t>С 1987 по 1993 гг. кафедрой заведовала д.м.н., профессор </a:t>
            </a:r>
            <a:r>
              <a:rPr lang="ru-RU" sz="2200" b="1" dirty="0" err="1" smtClean="0"/>
              <a:t>Г.И.Белоскурская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 В 1994-2000 гг. кафедрой заведовала д.м.н., профессор </a:t>
            </a:r>
            <a:r>
              <a:rPr lang="ru-RU" sz="2200" b="1" dirty="0" err="1" smtClean="0"/>
              <a:t>Р.С.Бегимбетова</a:t>
            </a:r>
            <a:r>
              <a:rPr lang="ru-RU" sz="2200" b="1" dirty="0" smtClean="0"/>
              <a:t>. </a:t>
            </a:r>
          </a:p>
          <a:p>
            <a:r>
              <a:rPr lang="ru-RU" sz="2200" b="1" dirty="0" smtClean="0"/>
              <a:t>В 2000-2010 гг. кафедрой заведовал д.м.н., профессор </a:t>
            </a:r>
            <a:r>
              <a:rPr lang="ru-RU" sz="2200" b="1" dirty="0" err="1" smtClean="0"/>
              <a:t>А.Ш.Сейсенбаев</a:t>
            </a:r>
            <a:r>
              <a:rPr lang="ru-RU" sz="2200" b="1" dirty="0" smtClean="0"/>
              <a:t>. </a:t>
            </a:r>
          </a:p>
          <a:p>
            <a:r>
              <a:rPr lang="ru-RU" sz="2200" b="1" dirty="0" smtClean="0"/>
              <a:t>С 2010 г. кафедрой заведует д.м.н., профессор </a:t>
            </a:r>
            <a:r>
              <a:rPr lang="ru-RU" sz="2200" b="1" dirty="0" err="1" smtClean="0"/>
              <a:t>Р.С.Бегимбетова</a:t>
            </a:r>
            <a:endParaRPr lang="ru-RU" sz="2200" b="1" dirty="0" smtClean="0"/>
          </a:p>
          <a:p>
            <a:r>
              <a:rPr lang="ru-RU" sz="2200" b="1" dirty="0" smtClean="0"/>
              <a:t>С марта 2011 г. кафедрой заведует д.м.н., профессор </a:t>
            </a:r>
            <a:r>
              <a:rPr lang="ru-RU" sz="2200" b="1" dirty="0" err="1" smtClean="0"/>
              <a:t>Култаев</a:t>
            </a:r>
            <a:r>
              <a:rPr lang="ru-RU" sz="2200" b="1" dirty="0" smtClean="0"/>
              <a:t> М.С.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После прохождения выездной стажировки многие интерны устроились на работу в областные </a:t>
            </a:r>
            <a:br>
              <a:rPr lang="ru-RU" sz="2000" dirty="0" smtClean="0"/>
            </a:br>
            <a:r>
              <a:rPr lang="ru-RU" sz="2000" dirty="0" smtClean="0"/>
              <a:t>лечебно-профилактические учреждения</a:t>
            </a:r>
            <a:endParaRPr lang="ru-RU" sz="2000" dirty="0"/>
          </a:p>
        </p:txBody>
      </p:sp>
      <p:pic>
        <p:nvPicPr>
          <p:cNvPr id="4" name="Picture 2" descr="Фото Без названия">
            <a:hlinkClick r:id="" tooltip="Следующее фото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4"/>
            <a:ext cx="6655350" cy="4991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10 интернов продолжили обучение в </a:t>
            </a:r>
            <a:r>
              <a:rPr lang="ru-RU" sz="2800" dirty="0" err="1" smtClean="0"/>
              <a:t>резидентуре</a:t>
            </a:r>
            <a:r>
              <a:rPr lang="ru-RU" sz="2800" dirty="0" smtClean="0"/>
              <a:t> на кафедрах </a:t>
            </a:r>
            <a:r>
              <a:rPr lang="ru-RU" sz="2800" dirty="0" err="1" smtClean="0"/>
              <a:t>КазНМУ</a:t>
            </a:r>
            <a:endParaRPr lang="ru-RU" sz="2800" dirty="0"/>
          </a:p>
        </p:txBody>
      </p:sp>
      <p:pic>
        <p:nvPicPr>
          <p:cNvPr id="8" name="Содержимое 7" descr="DSC012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59180" y="1769904"/>
            <a:ext cx="6035040" cy="452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Развитие кадрового потенциала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71406" y="1600201"/>
            <a:ext cx="3763358" cy="411481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Ежегодно сотрудники кафедры проходят обучение по внедрению новых технологий обучения, а также повышают квалификацию.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20996" y="2214554"/>
            <a:ext cx="4380028" cy="2749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7715272" cy="9286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Наиболее значимые достижения </a:t>
            </a:r>
            <a:br>
              <a:rPr lang="ru-RU" sz="2800" dirty="0" smtClean="0"/>
            </a:br>
            <a:r>
              <a:rPr lang="ru-RU" sz="2800" dirty="0" smtClean="0"/>
              <a:t>кафедры</a:t>
            </a: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736"/>
            <a:ext cx="8143900" cy="4876630"/>
          </a:xfrm>
        </p:spPr>
        <p:txBody>
          <a:bodyPr>
            <a:normAutofit/>
          </a:bodyPr>
          <a:lstStyle/>
          <a:p>
            <a:pPr marL="452628" indent="-342900">
              <a:buFont typeface="Wingdings 3"/>
              <a:buAutoNum type="arabicPeriod"/>
            </a:pPr>
            <a:r>
              <a:rPr lang="ru-RU" sz="2800" dirty="0" smtClean="0"/>
              <a:t>Введена первичная аттестация интернов;</a:t>
            </a:r>
          </a:p>
          <a:p>
            <a:pPr marL="452628" indent="-342900">
              <a:buFont typeface="Wingdings 3"/>
              <a:buAutoNum type="arabicPeriod"/>
            </a:pPr>
            <a:r>
              <a:rPr lang="ru-RU" sz="2800" dirty="0" smtClean="0"/>
              <a:t>Создан </a:t>
            </a:r>
            <a:r>
              <a:rPr lang="ru-RU" sz="2800" dirty="0" err="1" smtClean="0"/>
              <a:t>мини-компьютерный</a:t>
            </a:r>
            <a:r>
              <a:rPr lang="ru-RU" sz="2800" dirty="0" smtClean="0"/>
              <a:t> центр для </a:t>
            </a:r>
            <a:r>
              <a:rPr lang="ru-RU" sz="2800" dirty="0" err="1" smtClean="0"/>
              <a:t>для</a:t>
            </a:r>
            <a:r>
              <a:rPr lang="ru-RU" sz="2800" dirty="0" smtClean="0"/>
              <a:t> подготовки интернов к итоговой аттестации</a:t>
            </a:r>
          </a:p>
          <a:p>
            <a:pPr marL="452628" indent="-342900">
              <a:buFont typeface="Wingdings 3"/>
              <a:buAutoNum type="arabicPeriod"/>
            </a:pPr>
            <a:r>
              <a:rPr lang="ru-RU" sz="2800" dirty="0" smtClean="0"/>
              <a:t>Введено проведение еженедельного среза для подготовки интернов к итоговой аттестации</a:t>
            </a:r>
          </a:p>
          <a:p>
            <a:pPr marL="452628" indent="-342900">
              <a:buFont typeface="Wingdings 3"/>
              <a:buAutoNum type="arabicPeriod"/>
            </a:pPr>
            <a:r>
              <a:rPr lang="ru-RU" sz="2800" dirty="0" smtClean="0"/>
              <a:t>Введена система оценки знаний по </a:t>
            </a:r>
            <a:r>
              <a:rPr lang="ru-RU" sz="2800" dirty="0" err="1" smtClean="0"/>
              <a:t>чек-листам</a:t>
            </a:r>
            <a:r>
              <a:rPr lang="ru-RU" sz="2800" dirty="0" smtClean="0"/>
              <a:t>;</a:t>
            </a:r>
          </a:p>
          <a:p>
            <a:pPr marL="452628" lvl="0" indent="-342900">
              <a:buAutoNum type="arabicPeriod"/>
            </a:pPr>
            <a:r>
              <a:rPr lang="ru-RU" sz="2800" dirty="0" smtClean="0"/>
              <a:t>Проводится сбор и анализ обратной связи от интернов.</a:t>
            </a:r>
          </a:p>
          <a:p>
            <a:pPr marL="452628" lvl="0" indent="-342900">
              <a:buNone/>
            </a:pPr>
            <a:endParaRPr lang="ru-RU" sz="2800" dirty="0" smtClean="0"/>
          </a:p>
          <a:p>
            <a:pPr marL="452628" lvl="0" indent="-342900">
              <a:buAutoNum type="arabicPeriod"/>
            </a:pPr>
            <a:endParaRPr lang="ru-RU" sz="2800" dirty="0" smtClean="0"/>
          </a:p>
          <a:p>
            <a:pPr marL="624078" lvl="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748684"/>
          </a:xfrm>
        </p:spPr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7500990" cy="4846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сентября 2007 года в связи с реорганизацией </a:t>
            </a:r>
            <a:r>
              <a:rPr lang="ru-RU" dirty="0" err="1" smtClean="0"/>
              <a:t>КазНМУ</a:t>
            </a:r>
            <a:r>
              <a:rPr lang="ru-RU" dirty="0" smtClean="0"/>
              <a:t> на кафедре семейной медицины и поликлинического обучения обучаются  только интерны (врачи общей практики и терапевты).</a:t>
            </a:r>
          </a:p>
          <a:p>
            <a:r>
              <a:rPr lang="ru-RU" dirty="0" smtClean="0"/>
              <a:t>В связи с реструктуризацией </a:t>
            </a:r>
            <a:r>
              <a:rPr lang="ru-RU" dirty="0" err="1" smtClean="0"/>
              <a:t>КазНМУ</a:t>
            </a:r>
            <a:r>
              <a:rPr lang="ru-RU" dirty="0" smtClean="0"/>
              <a:t> кафедра переименована в кафедру </a:t>
            </a:r>
            <a:r>
              <a:rPr lang="ru-RU" dirty="0" err="1" smtClean="0"/>
              <a:t>постдипломной</a:t>
            </a:r>
            <a:r>
              <a:rPr lang="ru-RU" dirty="0" smtClean="0"/>
              <a:t> подготовки врачей общей практики.</a:t>
            </a:r>
          </a:p>
          <a:p>
            <a:r>
              <a:rPr lang="ru-RU" dirty="0" smtClean="0"/>
              <a:t>За годы существования  кафедры защищено:</a:t>
            </a:r>
          </a:p>
          <a:p>
            <a:pPr>
              <a:buNone/>
            </a:pPr>
            <a:r>
              <a:rPr lang="ru-RU" dirty="0" smtClean="0"/>
              <a:t> 1 докторская диссертация, 5 кандидатских диссертаций.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486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 марта 2011 года заведующий кафедрой – профессор </a:t>
            </a:r>
            <a:r>
              <a:rPr lang="ru-RU" sz="2000" dirty="0" err="1" smtClean="0"/>
              <a:t>Култаев</a:t>
            </a:r>
            <a:r>
              <a:rPr lang="ru-RU" sz="2000" dirty="0" smtClean="0"/>
              <a:t> М.С.</a:t>
            </a:r>
            <a:endParaRPr lang="ru-RU" sz="2000" dirty="0"/>
          </a:p>
        </p:txBody>
      </p:sp>
      <p:pic>
        <p:nvPicPr>
          <p:cNvPr id="5" name="Содержимое 4" descr="Фото МС один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928802"/>
            <a:ext cx="7400948" cy="3819848"/>
          </a:xfrm>
        </p:spPr>
        <p:txBody>
          <a:bodyPr>
            <a:normAutofit/>
          </a:bodyPr>
          <a:lstStyle/>
          <a:p>
            <a:r>
              <a:rPr lang="ru-RU" dirty="0" smtClean="0"/>
              <a:t>Целью</a:t>
            </a:r>
            <a:r>
              <a:rPr lang="ru-RU" b="1" dirty="0" smtClean="0"/>
              <a:t> </a:t>
            </a:r>
            <a:r>
              <a:rPr lang="ru-RU" dirty="0" smtClean="0"/>
              <a:t>интернатуры является подготовка ВОП (семейных врачей) для работы в семейной врачебной амбулатории, поликлиниках, медико-санитарных частях, службе скорой медицинской помощи, в качестве педагогов в средних и высших учебных заведениях, негосударственных медицинских учреждениях и в порядке частной практики.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42048" cy="748684"/>
          </a:xfrm>
        </p:spPr>
        <p:txBody>
          <a:bodyPr/>
          <a:lstStyle/>
          <a:p>
            <a:r>
              <a:rPr lang="ru-RU" dirty="0" smtClean="0"/>
              <a:t>Особенность организации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814514"/>
            <a:ext cx="4000528" cy="42576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Особенностью организации интернатуры по специальности «врач общей практики» является прохождение основных циклов обучения в условиях городской поликлиники, имеющих свои отличия от стационара</a:t>
            </a:r>
            <a:endParaRPr lang="ru-RU" dirty="0"/>
          </a:p>
        </p:txBody>
      </p:sp>
      <p:pic>
        <p:nvPicPr>
          <p:cNvPr id="7" name="Содержимое 6" descr="Фото МС с группой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00562" y="1600200"/>
            <a:ext cx="3394472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 марта 2011 года основной базой кафедры является ГККП «ГП №3»</a:t>
            </a:r>
            <a:endParaRPr lang="ru-RU" sz="2400" dirty="0"/>
          </a:p>
        </p:txBody>
      </p:sp>
      <p:pic>
        <p:nvPicPr>
          <p:cNvPr id="6" name="Содержимое 5" descr="Фото ГП 3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500174"/>
            <a:ext cx="6762797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Количество интернов на кафедре за 3 года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38044"/>
            <a:ext cx="7239000" cy="310546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 2008-2009 учебном году обучались 168 </a:t>
            </a:r>
            <a:r>
              <a:rPr lang="ru-RU" dirty="0" err="1" smtClean="0"/>
              <a:t>интернов-ВОП</a:t>
            </a:r>
            <a:endParaRPr lang="ru-RU" dirty="0" smtClean="0"/>
          </a:p>
          <a:p>
            <a:r>
              <a:rPr lang="ru-RU" dirty="0" smtClean="0"/>
              <a:t>В 2009-2010 учебном году обучались 160 </a:t>
            </a:r>
            <a:r>
              <a:rPr lang="ru-RU" dirty="0" err="1" smtClean="0"/>
              <a:t>интернов-ВОП</a:t>
            </a:r>
            <a:endParaRPr lang="ru-RU" dirty="0" smtClean="0"/>
          </a:p>
          <a:p>
            <a:r>
              <a:rPr lang="ru-RU" dirty="0" smtClean="0"/>
              <a:t>В 2010-2011 учебном году обучается 195 </a:t>
            </a:r>
            <a:r>
              <a:rPr lang="ru-RU" dirty="0" err="1" smtClean="0"/>
              <a:t>интернов-ВОП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42048" cy="89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ППС кафедры имеет достаточный научно-педагогический стаж работы 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600201"/>
            <a:ext cx="3857652" cy="4257692"/>
          </a:xfrm>
        </p:spPr>
        <p:txBody>
          <a:bodyPr>
            <a:normAutofit/>
          </a:bodyPr>
          <a:lstStyle/>
          <a:p>
            <a:r>
              <a:rPr lang="ru-RU" dirty="0" smtClean="0"/>
              <a:t>Все преподаватели кафедры имеют сертификаты по специальности ВОП.</a:t>
            </a:r>
          </a:p>
          <a:p>
            <a:r>
              <a:rPr lang="ru-RU" sz="2000" dirty="0" smtClean="0"/>
              <a:t>6 преподавателей имеют высшую категорию по специальности ВОП</a:t>
            </a:r>
          </a:p>
          <a:p>
            <a:r>
              <a:rPr lang="ru-RU" sz="2000" dirty="0" smtClean="0"/>
              <a:t>Все совместители имеют первую и высшую категорию по специальности</a:t>
            </a:r>
            <a:endParaRPr lang="ru-RU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178300" y="2071678"/>
            <a:ext cx="3822724" cy="311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568</TotalTime>
  <Words>551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Кафедра постдипломной подготовки врачей общей практики</vt:lpstr>
      <vt:lpstr>История </vt:lpstr>
      <vt:lpstr>История</vt:lpstr>
      <vt:lpstr>С марта 2011 года заведующий кафедрой – профессор Култаев М.С.</vt:lpstr>
      <vt:lpstr>Цель</vt:lpstr>
      <vt:lpstr>Особенность организации</vt:lpstr>
      <vt:lpstr>С марта 2011 года основной базой кафедры является ГККП «ГП №3»</vt:lpstr>
      <vt:lpstr>Количество интернов на кафедре за 3 года</vt:lpstr>
      <vt:lpstr>ППС кафедры имеет достаточный научно-педагогический стаж работы </vt:lpstr>
      <vt:lpstr>Подготовка специалистов на современном уровне, отвечающем требованиям государственных общеобязательных стандартов образования и современным тенденциям, складывающимся на рынке образовательных услуг</vt:lpstr>
      <vt:lpstr>Обучение по основным циклам осуществляется на клинических базах кафедры</vt:lpstr>
      <vt:lpstr>Отработка практических навыков проводится в симуляционном центре КазНМУ по разработанным сценариям клинических случаев</vt:lpstr>
      <vt:lpstr>В 2009-2010 учебном году интерны ВОП проходили выездную стажировку в областных лечебно-профилактических учреждениях</vt:lpstr>
      <vt:lpstr>Участие интернов в конференции «Дни науки»</vt:lpstr>
      <vt:lpstr>Участие в конференции  посвященной  Дню Науки  в КазНМУ </vt:lpstr>
      <vt:lpstr>Сотрудниками кафедры проводятся научно-практические конференции  </vt:lpstr>
      <vt:lpstr>«Актуальные вопросы подготовки врачей общей практики в свете реформы медицинского образования», г. Алматы</vt:lpstr>
      <vt:lpstr>На кафедре ведется воспитательная работа, каждую группу интернов курирует куратор </vt:lpstr>
      <vt:lpstr>Содействие трудоустройству выпускников</vt:lpstr>
      <vt:lpstr>После прохождения выездной стажировки многие интерны устроились на работу в областные  лечебно-профилактические учреждения</vt:lpstr>
      <vt:lpstr>10 интернов продолжили обучение в резидентуре на кафедрах КазНМУ</vt:lpstr>
      <vt:lpstr>Развитие кадрового потенциала</vt:lpstr>
      <vt:lpstr>Наиболее значимые достижения  кафедры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профессиональной подготовки (интернатура)</dc:title>
  <cp:lastModifiedBy>User</cp:lastModifiedBy>
  <cp:revision>136</cp:revision>
  <dcterms:modified xsi:type="dcterms:W3CDTF">2011-04-28T11:44:05Z</dcterms:modified>
</cp:coreProperties>
</file>