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70" r:id="rId2"/>
    <p:sldMasterId id="2147483794" r:id="rId3"/>
  </p:sldMasterIdLst>
  <p:notesMasterIdLst>
    <p:notesMasterId r:id="rId69"/>
  </p:notesMasterIdLst>
  <p:handoutMasterIdLst>
    <p:handoutMasterId r:id="rId70"/>
  </p:handoutMasterIdLst>
  <p:sldIdLst>
    <p:sldId id="389" r:id="rId4"/>
    <p:sldId id="338" r:id="rId5"/>
    <p:sldId id="339" r:id="rId6"/>
    <p:sldId id="340" r:id="rId7"/>
    <p:sldId id="341" r:id="rId8"/>
    <p:sldId id="390" r:id="rId9"/>
    <p:sldId id="343" r:id="rId10"/>
    <p:sldId id="391" r:id="rId11"/>
    <p:sldId id="392" r:id="rId12"/>
    <p:sldId id="345" r:id="rId13"/>
    <p:sldId id="346" r:id="rId14"/>
    <p:sldId id="347" r:id="rId15"/>
    <p:sldId id="348" r:id="rId16"/>
    <p:sldId id="367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350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9" r:id="rId51"/>
    <p:sldId id="420" r:id="rId52"/>
    <p:sldId id="421" r:id="rId53"/>
    <p:sldId id="422" r:id="rId54"/>
    <p:sldId id="423" r:id="rId55"/>
    <p:sldId id="424" r:id="rId56"/>
    <p:sldId id="425" r:id="rId57"/>
    <p:sldId id="426" r:id="rId58"/>
    <p:sldId id="427" r:id="rId59"/>
    <p:sldId id="428" r:id="rId60"/>
    <p:sldId id="429" r:id="rId61"/>
    <p:sldId id="430" r:id="rId62"/>
    <p:sldId id="431" r:id="rId63"/>
    <p:sldId id="432" r:id="rId64"/>
    <p:sldId id="433" r:id="rId65"/>
    <p:sldId id="434" r:id="rId66"/>
    <p:sldId id="435" r:id="rId67"/>
    <p:sldId id="436" r:id="rId6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84" autoAdjust="0"/>
    <p:restoredTop sz="94617" autoAdjust="0"/>
  </p:normalViewPr>
  <p:slideViewPr>
    <p:cSldViewPr>
      <p:cViewPr varScale="1">
        <p:scale>
          <a:sx n="70" d="100"/>
          <a:sy n="70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perspective val="0"/>
    </c:view3D>
    <c:plotArea>
      <c:layout>
        <c:manualLayout>
          <c:layoutTarget val="inner"/>
          <c:xMode val="edge"/>
          <c:yMode val="edge"/>
          <c:x val="0.18160919540229942"/>
          <c:y val="0.33139534883720984"/>
          <c:w val="0.34022988505747226"/>
          <c:h val="0.33720930232558138"/>
        </c:manualLayout>
      </c:layout>
      <c:pie3DChart>
        <c:varyColors val="1"/>
        <c:ser>
          <c:idx val="0"/>
          <c:order val="0"/>
          <c:explosion val="18"/>
          <c:dLbls>
            <c:dLbl>
              <c:idx val="1"/>
              <c:layout>
                <c:manualLayout>
                  <c:x val="-8.1615497823835856E-2"/>
                  <c:y val="-3.6957592261769416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8.4151062135682769E-2"/>
                  <c:y val="-0.2528599443525613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layout>
                <c:manualLayout>
                  <c:x val="-7.0238381322310139E-2"/>
                  <c:y val="-0.19403983315496603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Val val="1"/>
            </c:dLbl>
            <c:dLbl>
              <c:idx val="4"/>
              <c:layout>
                <c:manualLayout>
                  <c:x val="0.16719381068729156"/>
                  <c:y val="-0.16443484900334901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Лист1!$B$2:$F$2</c:f>
              <c:strCache>
                <c:ptCount val="5"/>
                <c:pt idx="0">
                  <c:v>опиоиды</c:v>
                </c:pt>
                <c:pt idx="1">
                  <c:v>каннабис</c:v>
                </c:pt>
                <c:pt idx="2">
                  <c:v>стимуляторы ЦНС</c:v>
                </c:pt>
                <c:pt idx="3">
                  <c:v>ЛОС</c:v>
                </c:pt>
                <c:pt idx="4">
                  <c:v>Другие наркотики</c:v>
                </c:pt>
              </c:strCache>
            </c:strRef>
          </c:cat>
          <c:val>
            <c:numRef>
              <c:f>Лист1!$B$3:$F$3</c:f>
              <c:numCache>
                <c:formatCode>0.00%</c:formatCode>
                <c:ptCount val="5"/>
                <c:pt idx="0">
                  <c:v>0.88700000000000001</c:v>
                </c:pt>
                <c:pt idx="1">
                  <c:v>3.9000000000000007E-2</c:v>
                </c:pt>
                <c:pt idx="2">
                  <c:v>2.0000000000000005E-3</c:v>
                </c:pt>
                <c:pt idx="3">
                  <c:v>1.0000000000000002E-3</c:v>
                </c:pt>
                <c:pt idx="4">
                  <c:v>7.0999999999999994E-2</c:v>
                </c:pt>
              </c:numCache>
            </c:numRef>
          </c:val>
        </c:ser>
      </c:pie3DChart>
      <c:spPr>
        <a:noFill/>
        <a:ln w="21989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558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4793057409879866E-2"/>
          <c:y val="8.9285714285714107E-2"/>
          <c:w val="0.63684913217623629"/>
          <c:h val="0.834183673469388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Павлодарская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Атырауская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ВКО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Акмолинская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432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Карагандинская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373</c:v>
                </c:pt>
              </c:numCache>
            </c:numRef>
          </c:val>
        </c:ser>
        <c:axId val="169095552"/>
        <c:axId val="169097088"/>
      </c:barChart>
      <c:catAx>
        <c:axId val="169095552"/>
        <c:scaling>
          <c:orientation val="minMax"/>
        </c:scaling>
        <c:delete val="1"/>
        <c:axPos val="b"/>
        <c:tickLblPos val="nextTo"/>
        <c:crossAx val="169097088"/>
        <c:crosses val="autoZero"/>
        <c:auto val="1"/>
        <c:lblAlgn val="ctr"/>
        <c:lblOffset val="100"/>
      </c:catAx>
      <c:valAx>
        <c:axId val="169097088"/>
        <c:scaling>
          <c:orientation val="minMax"/>
        </c:scaling>
        <c:axPos val="l"/>
        <c:majorGridlines/>
        <c:numFmt formatCode="General" sourceLinked="1"/>
        <c:tickLblPos val="nextTo"/>
        <c:crossAx val="169095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31241655540824"/>
          <c:y val="0.27806122448979576"/>
          <c:w val="0.26568758344459281"/>
          <c:h val="0.47193877551020463"/>
        </c:manualLayout>
      </c:layout>
    </c:legend>
    <c:plotVisOnly val="1"/>
    <c:dispBlanksAs val="gap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4166666666666682E-2"/>
          <c:y val="5.526770293609673E-2"/>
          <c:w val="0.93645833333333339"/>
          <c:h val="0.8031088082901555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66CC"/>
            </a:solidFill>
            <a:ln w="17806">
              <a:noFill/>
            </a:ln>
          </c:spPr>
          <c:dLbls>
            <c:spPr>
              <a:noFill/>
              <a:ln w="17806">
                <a:noFill/>
              </a:ln>
            </c:spPr>
            <c:txPr>
              <a:bodyPr/>
              <a:lstStyle/>
              <a:p>
                <a:pPr>
                  <a:defRPr sz="1682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Sheet1!$F$14:$F$17</c:f>
              <c:strCache>
                <c:ptCount val="4"/>
                <c:pt idx="0">
                  <c:v>2005год</c:v>
                </c:pt>
                <c:pt idx="1">
                  <c:v>2006год</c:v>
                </c:pt>
                <c:pt idx="2">
                  <c:v>2007год</c:v>
                </c:pt>
                <c:pt idx="3">
                  <c:v>2008год</c:v>
                </c:pt>
              </c:strCache>
            </c:strRef>
          </c:cat>
          <c:val>
            <c:numRef>
              <c:f>Sheet1!$G$14:$G$17</c:f>
              <c:numCache>
                <c:formatCode>0%</c:formatCode>
                <c:ptCount val="4"/>
                <c:pt idx="0">
                  <c:v>0.36000000000000004</c:v>
                </c:pt>
                <c:pt idx="1">
                  <c:v>0.47000000000000003</c:v>
                </c:pt>
                <c:pt idx="2">
                  <c:v>0.49000000000000005</c:v>
                </c:pt>
                <c:pt idx="3">
                  <c:v>0.59</c:v>
                </c:pt>
              </c:numCache>
            </c:numRef>
          </c:val>
        </c:ser>
        <c:dLbls>
          <c:showVal val="1"/>
        </c:dLbls>
        <c:axId val="51627904"/>
        <c:axId val="51649152"/>
      </c:barChart>
      <c:catAx>
        <c:axId val="51627904"/>
        <c:scaling>
          <c:orientation val="minMax"/>
        </c:scaling>
        <c:axPos val="b"/>
        <c:numFmt formatCode="General" sourceLinked="1"/>
        <c:tickLblPos val="nextTo"/>
        <c:spPr>
          <a:ln w="22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42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1649152"/>
        <c:crosses val="autoZero"/>
        <c:auto val="1"/>
        <c:lblAlgn val="ctr"/>
        <c:lblOffset val="100"/>
        <c:tickLblSkip val="1"/>
        <c:tickMarkSkip val="1"/>
      </c:catAx>
      <c:valAx>
        <c:axId val="51649152"/>
        <c:scaling>
          <c:orientation val="minMax"/>
          <c:max val="0.60000000000000009"/>
        </c:scaling>
        <c:axPos val="l"/>
        <c:majorGridlines>
          <c:spPr>
            <a:ln w="2226">
              <a:solidFill>
                <a:srgbClr val="C0C0C0"/>
              </a:solidFill>
              <a:prstDash val="solid"/>
            </a:ln>
          </c:spPr>
        </c:majorGridlines>
        <c:numFmt formatCode="0%" sourceLinked="1"/>
        <c:tickLblPos val="nextTo"/>
        <c:spPr>
          <a:ln w="22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1627904"/>
        <c:crosses val="autoZero"/>
        <c:crossBetween val="between"/>
      </c:valAx>
      <c:spPr>
        <a:noFill/>
        <a:ln w="178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66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9889135254988913E-2"/>
          <c:y val="3.6363636363636362E-2"/>
          <c:w val="0.9390243902439025"/>
          <c:h val="0.86727272727272731"/>
        </c:manualLayout>
      </c:layout>
      <c:barChart>
        <c:barDir val="col"/>
        <c:grouping val="clustered"/>
        <c:ser>
          <c:idx val="0"/>
          <c:order val="0"/>
          <c:tx>
            <c:strRef>
              <c:f>Sheet1!$F$14</c:f>
              <c:strCache>
                <c:ptCount val="1"/>
                <c:pt idx="0">
                  <c:v>Все сайты РК</c:v>
                </c:pt>
              </c:strCache>
            </c:strRef>
          </c:tx>
          <c:spPr>
            <a:solidFill>
              <a:srgbClr val="0066CC"/>
            </a:solidFill>
            <a:ln w="19706">
              <a:noFill/>
            </a:ln>
          </c:spPr>
          <c:dLbls>
            <c:spPr>
              <a:noFill/>
              <a:ln w="19706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Sheet1!$G$13:$J$13</c:f>
              <c:strCache>
                <c:ptCount val="4"/>
                <c:pt idx="0">
                  <c:v>2005г.</c:v>
                </c:pt>
                <c:pt idx="1">
                  <c:v>2006г</c:v>
                </c:pt>
                <c:pt idx="2">
                  <c:v>2007г</c:v>
                </c:pt>
                <c:pt idx="3">
                  <c:v>2008г</c:v>
                </c:pt>
              </c:strCache>
            </c:strRef>
          </c:cat>
          <c:val>
            <c:numRef>
              <c:f>Sheet1!$G$14:$J$14</c:f>
              <c:numCache>
                <c:formatCode>0.0%</c:formatCode>
                <c:ptCount val="4"/>
                <c:pt idx="0">
                  <c:v>3.4000000000000002E-2</c:v>
                </c:pt>
                <c:pt idx="1">
                  <c:v>3.4000000000000002E-2</c:v>
                </c:pt>
                <c:pt idx="2">
                  <c:v>3.9000000000000007E-2</c:v>
                </c:pt>
                <c:pt idx="3">
                  <c:v>4.200000000000001E-2</c:v>
                </c:pt>
              </c:numCache>
            </c:numRef>
          </c:val>
        </c:ser>
        <c:dLbls>
          <c:showVal val="1"/>
        </c:dLbls>
        <c:gapWidth val="130"/>
        <c:axId val="67743104"/>
        <c:axId val="69677440"/>
      </c:barChart>
      <c:catAx>
        <c:axId val="67743104"/>
        <c:scaling>
          <c:orientation val="minMax"/>
        </c:scaling>
        <c:axPos val="b"/>
        <c:numFmt formatCode="General" sourceLinked="1"/>
        <c:tickLblPos val="nextTo"/>
        <c:spPr>
          <a:ln w="24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9677440"/>
        <c:crosses val="autoZero"/>
        <c:auto val="1"/>
        <c:lblAlgn val="ctr"/>
        <c:lblOffset val="100"/>
        <c:tickLblSkip val="1"/>
        <c:tickMarkSkip val="1"/>
      </c:catAx>
      <c:valAx>
        <c:axId val="69677440"/>
        <c:scaling>
          <c:orientation val="minMax"/>
        </c:scaling>
        <c:axPos val="l"/>
        <c:majorGridlines>
          <c:spPr>
            <a:ln w="2463">
              <a:solidFill>
                <a:srgbClr val="FFFFFF"/>
              </a:solidFill>
              <a:prstDash val="solid"/>
            </a:ln>
          </c:spPr>
        </c:majorGridlines>
        <c:numFmt formatCode="0.0%" sourceLinked="1"/>
        <c:tickLblPos val="nextTo"/>
        <c:spPr>
          <a:ln w="24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7743104"/>
        <c:crosses val="autoZero"/>
        <c:crossBetween val="between"/>
      </c:valAx>
      <c:spPr>
        <a:noFill/>
        <a:ln w="19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62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6585365853658541E-2"/>
          <c:y val="3.8181818181818192E-2"/>
          <c:w val="0.95011086474501094"/>
          <c:h val="0.60909090909090913"/>
        </c:manualLayout>
      </c:layout>
      <c:barChart>
        <c:barDir val="col"/>
        <c:grouping val="clustered"/>
        <c:ser>
          <c:idx val="1"/>
          <c:order val="0"/>
          <c:spPr>
            <a:solidFill>
              <a:srgbClr val="0000FF"/>
            </a:solidFill>
            <a:ln w="25321">
              <a:noFill/>
            </a:ln>
          </c:spPr>
          <c:dLbls>
            <c:spPr>
              <a:noFill/>
              <a:ln w="25321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Лист1!$A$1:$A$22</c:f>
              <c:strCache>
                <c:ptCount val="22"/>
                <c:pt idx="0">
                  <c:v>Темиртау</c:v>
                </c:pt>
                <c:pt idx="1">
                  <c:v>Аксу</c:v>
                </c:pt>
                <c:pt idx="2">
                  <c:v>У-Каменогорск</c:v>
                </c:pt>
                <c:pt idx="3">
                  <c:v>Костанай</c:v>
                </c:pt>
                <c:pt idx="4">
                  <c:v>Шымкент</c:v>
                </c:pt>
                <c:pt idx="5">
                  <c:v>Павлодар</c:v>
                </c:pt>
                <c:pt idx="6">
                  <c:v>Алматы</c:v>
                </c:pt>
                <c:pt idx="7">
                  <c:v>Уральск</c:v>
                </c:pt>
                <c:pt idx="8">
                  <c:v>Астана</c:v>
                </c:pt>
                <c:pt idx="9">
                  <c:v>Тараз</c:v>
                </c:pt>
                <c:pt idx="10">
                  <c:v>Караганда</c:v>
                </c:pt>
                <c:pt idx="11">
                  <c:v>Жезказган</c:v>
                </c:pt>
                <c:pt idx="12">
                  <c:v>Петропавловск</c:v>
                </c:pt>
                <c:pt idx="13">
                  <c:v>Кокшетау</c:v>
                </c:pt>
                <c:pt idx="14">
                  <c:v>Семипалатинск</c:v>
                </c:pt>
                <c:pt idx="15">
                  <c:v>Балхаш</c:v>
                </c:pt>
                <c:pt idx="16">
                  <c:v>Актобе</c:v>
                </c:pt>
                <c:pt idx="17">
                  <c:v>Атырау</c:v>
                </c:pt>
                <c:pt idx="18">
                  <c:v>Экибастуз</c:v>
                </c:pt>
                <c:pt idx="19">
                  <c:v>Алматинская обл.</c:v>
                </c:pt>
                <c:pt idx="20">
                  <c:v>Кызылорда</c:v>
                </c:pt>
                <c:pt idx="21">
                  <c:v>Актау</c:v>
                </c:pt>
              </c:strCache>
            </c:strRef>
          </c:cat>
          <c:val>
            <c:numRef>
              <c:f>Лист1!$B$1:$B$22</c:f>
              <c:numCache>
                <c:formatCode>General</c:formatCode>
                <c:ptCount val="22"/>
                <c:pt idx="0">
                  <c:v>17.3</c:v>
                </c:pt>
                <c:pt idx="1">
                  <c:v>11.5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6.8</c:v>
                </c:pt>
                <c:pt idx="5">
                  <c:v>5.5</c:v>
                </c:pt>
                <c:pt idx="6">
                  <c:v>4.5999999999999996</c:v>
                </c:pt>
                <c:pt idx="7">
                  <c:v>4.4000000000000004</c:v>
                </c:pt>
                <c:pt idx="8">
                  <c:v>2.2999999999999998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</c:v>
                </c:pt>
                <c:pt idx="12">
                  <c:v>1.5</c:v>
                </c:pt>
                <c:pt idx="13">
                  <c:v>1.4</c:v>
                </c:pt>
                <c:pt idx="14">
                  <c:v>1.3</c:v>
                </c:pt>
                <c:pt idx="15">
                  <c:v>0.8</c:v>
                </c:pt>
                <c:pt idx="16">
                  <c:v>0.70000000000000007</c:v>
                </c:pt>
                <c:pt idx="17">
                  <c:v>0.60000000000000009</c:v>
                </c:pt>
                <c:pt idx="18">
                  <c:v>0.5</c:v>
                </c:pt>
                <c:pt idx="19">
                  <c:v>0.5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Val val="1"/>
        </c:dLbls>
        <c:gapWidth val="90"/>
        <c:axId val="77452800"/>
        <c:axId val="77503104"/>
      </c:barChart>
      <c:lineChart>
        <c:grouping val="standard"/>
        <c:ser>
          <c:idx val="0"/>
          <c:order val="1"/>
          <c:spPr>
            <a:ln w="37981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elete val="1"/>
          </c:dLbls>
          <c:cat>
            <c:strRef>
              <c:f>Лист1!$A$1:$A$22</c:f>
              <c:strCache>
                <c:ptCount val="22"/>
                <c:pt idx="0">
                  <c:v>Темиртау</c:v>
                </c:pt>
                <c:pt idx="1">
                  <c:v>Аксу</c:v>
                </c:pt>
                <c:pt idx="2">
                  <c:v>У-Каменогорск</c:v>
                </c:pt>
                <c:pt idx="3">
                  <c:v>Костанай</c:v>
                </c:pt>
                <c:pt idx="4">
                  <c:v>Шымкент</c:v>
                </c:pt>
                <c:pt idx="5">
                  <c:v>Павлодар</c:v>
                </c:pt>
                <c:pt idx="6">
                  <c:v>Алматы</c:v>
                </c:pt>
                <c:pt idx="7">
                  <c:v>Уральск</c:v>
                </c:pt>
                <c:pt idx="8">
                  <c:v>Астана</c:v>
                </c:pt>
                <c:pt idx="9">
                  <c:v>Тараз</c:v>
                </c:pt>
                <c:pt idx="10">
                  <c:v>Караганда</c:v>
                </c:pt>
                <c:pt idx="11">
                  <c:v>Жезказган</c:v>
                </c:pt>
                <c:pt idx="12">
                  <c:v>Петропавловск</c:v>
                </c:pt>
                <c:pt idx="13">
                  <c:v>Кокшетау</c:v>
                </c:pt>
                <c:pt idx="14">
                  <c:v>Семипалатинск</c:v>
                </c:pt>
                <c:pt idx="15">
                  <c:v>Балхаш</c:v>
                </c:pt>
                <c:pt idx="16">
                  <c:v>Актобе</c:v>
                </c:pt>
                <c:pt idx="17">
                  <c:v>Атырау</c:v>
                </c:pt>
                <c:pt idx="18">
                  <c:v>Экибастуз</c:v>
                </c:pt>
                <c:pt idx="19">
                  <c:v>Алматинская обл.</c:v>
                </c:pt>
                <c:pt idx="20">
                  <c:v>Кызылорда</c:v>
                </c:pt>
                <c:pt idx="21">
                  <c:v>Актау</c:v>
                </c:pt>
              </c:strCache>
            </c:strRef>
          </c:cat>
          <c:val>
            <c:numRef>
              <c:f>Лист1!$C$1:$C$22</c:f>
              <c:numCache>
                <c:formatCode>General</c:formatCode>
                <c:ptCount val="22"/>
                <c:pt idx="0">
                  <c:v>4.2</c:v>
                </c:pt>
                <c:pt idx="1">
                  <c:v>4.2</c:v>
                </c:pt>
                <c:pt idx="2">
                  <c:v>4.2</c:v>
                </c:pt>
                <c:pt idx="3">
                  <c:v>4.2</c:v>
                </c:pt>
                <c:pt idx="4">
                  <c:v>4.2</c:v>
                </c:pt>
                <c:pt idx="5">
                  <c:v>4.2</c:v>
                </c:pt>
                <c:pt idx="6">
                  <c:v>4.2</c:v>
                </c:pt>
                <c:pt idx="7">
                  <c:v>4.2</c:v>
                </c:pt>
                <c:pt idx="8">
                  <c:v>4.2</c:v>
                </c:pt>
                <c:pt idx="9">
                  <c:v>4.2</c:v>
                </c:pt>
                <c:pt idx="10">
                  <c:v>4.2</c:v>
                </c:pt>
                <c:pt idx="11">
                  <c:v>4.2</c:v>
                </c:pt>
                <c:pt idx="12">
                  <c:v>4.2</c:v>
                </c:pt>
                <c:pt idx="13">
                  <c:v>4.2</c:v>
                </c:pt>
                <c:pt idx="14">
                  <c:v>4.2</c:v>
                </c:pt>
                <c:pt idx="15">
                  <c:v>4.2</c:v>
                </c:pt>
                <c:pt idx="16">
                  <c:v>4.2</c:v>
                </c:pt>
                <c:pt idx="17">
                  <c:v>4.2</c:v>
                </c:pt>
                <c:pt idx="18">
                  <c:v>4.2</c:v>
                </c:pt>
                <c:pt idx="19">
                  <c:v>4.2</c:v>
                </c:pt>
                <c:pt idx="20">
                  <c:v>4.2</c:v>
                </c:pt>
                <c:pt idx="21">
                  <c:v>4.2</c:v>
                </c:pt>
              </c:numCache>
            </c:numRef>
          </c:val>
        </c:ser>
        <c:dLbls>
          <c:showVal val="1"/>
        </c:dLbls>
        <c:marker val="1"/>
        <c:axId val="77559296"/>
        <c:axId val="79533184"/>
      </c:lineChart>
      <c:catAx>
        <c:axId val="77452800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9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503104"/>
        <c:crosses val="autoZero"/>
        <c:lblAlgn val="ctr"/>
        <c:lblOffset val="100"/>
        <c:tickLblSkip val="1"/>
        <c:tickMarkSkip val="1"/>
      </c:catAx>
      <c:valAx>
        <c:axId val="77503104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9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452800"/>
        <c:crosses val="autoZero"/>
        <c:crossBetween val="between"/>
      </c:valAx>
      <c:catAx>
        <c:axId val="77559296"/>
        <c:scaling>
          <c:orientation val="minMax"/>
        </c:scaling>
        <c:delete val="1"/>
        <c:axPos val="b"/>
        <c:tickLblPos val="nextTo"/>
        <c:crossAx val="79533184"/>
        <c:crosses val="autoZero"/>
        <c:lblAlgn val="ctr"/>
        <c:lblOffset val="100"/>
      </c:catAx>
      <c:valAx>
        <c:axId val="79533184"/>
        <c:scaling>
          <c:orientation val="minMax"/>
        </c:scaling>
        <c:delete val="1"/>
        <c:axPos val="l"/>
        <c:numFmt formatCode="General" sourceLinked="1"/>
        <c:tickLblPos val="nextTo"/>
        <c:crossAx val="77559296"/>
        <c:crosses val="autoZero"/>
        <c:crossBetween val="between"/>
      </c:valAx>
      <c:spPr>
        <a:noFill/>
        <a:ln w="2532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4"/>
  <c:chart>
    <c:title>
      <c:layout/>
    </c:title>
    <c:view3D>
      <c:rotX val="25"/>
      <c:hPercent val="77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ВИЧ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Муж</c:v>
                </c:pt>
                <c:pt idx="1">
                  <c:v>Жен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4.7</c:v>
                </c:pt>
              </c:numCache>
            </c:numRef>
          </c:val>
        </c:ser>
        <c:dLbls>
          <c:showVal val="1"/>
        </c:dLbls>
        <c:shape val="box"/>
        <c:axId val="147756544"/>
        <c:axId val="164141696"/>
        <c:axId val="0"/>
      </c:bar3DChart>
      <c:catAx>
        <c:axId val="147756544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64141696"/>
        <c:crossesAt val="0"/>
        <c:auto val="1"/>
        <c:lblAlgn val="ctr"/>
        <c:lblOffset val="100"/>
        <c:tickLblSkip val="1"/>
        <c:tickMarkSkip val="1"/>
      </c:catAx>
      <c:valAx>
        <c:axId val="164141696"/>
        <c:scaling>
          <c:orientation val="minMax"/>
          <c:max val="6"/>
          <c:min val="0"/>
        </c:scaling>
        <c:delete val="1"/>
        <c:axPos val="l"/>
        <c:numFmt formatCode="General" sourceLinked="1"/>
        <c:majorTickMark val="none"/>
        <c:tickLblPos val="nextTo"/>
        <c:crossAx val="147756544"/>
        <c:crosses val="autoZero"/>
        <c:crossBetween val="between"/>
        <c:majorUnit val="1"/>
        <c:minorUnit val="0.1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100"/>
      <c:depthPercent val="100"/>
      <c:perspective val="30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4680851063831E-2"/>
          <c:y val="2.7272727272727348E-2"/>
          <c:w val="0.7393617021276595"/>
          <c:h val="0.68181818181818221"/>
        </c:manualLayout>
      </c:layout>
      <c:bar3DChart>
        <c:barDir val="col"/>
        <c:grouping val="standard"/>
        <c:ser>
          <c:idx val="0"/>
          <c:order val="0"/>
          <c:tx>
            <c:strRef>
              <c:f>Лист1!$A$14</c:f>
              <c:strCache>
                <c:ptCount val="1"/>
                <c:pt idx="0">
                  <c:v>Казахстан</c:v>
                </c:pt>
              </c:strCache>
            </c:strRef>
          </c:tx>
          <c:spPr>
            <a:solidFill>
              <a:srgbClr val="9999FF"/>
            </a:solidFill>
            <a:ln w="15463">
              <a:solidFill>
                <a:srgbClr val="000000"/>
              </a:solidFill>
              <a:prstDash val="solid"/>
            </a:ln>
          </c:spPr>
          <c:dLbls>
            <c:delete val="1"/>
          </c:dLbls>
          <c:val>
            <c:numRef>
              <c:f>Лист1!$A$15</c:f>
              <c:numCache>
                <c:formatCode>General</c:formatCode>
                <c:ptCount val="1"/>
                <c:pt idx="0">
                  <c:v>383</c:v>
                </c:pt>
              </c:numCache>
            </c:numRef>
          </c:val>
        </c:ser>
        <c:ser>
          <c:idx val="1"/>
          <c:order val="1"/>
          <c:tx>
            <c:strRef>
              <c:f>Лист1!$B$14</c:f>
              <c:strCache>
                <c:ptCount val="1"/>
                <c:pt idx="0">
                  <c:v>Узбекистан</c:v>
                </c:pt>
              </c:strCache>
            </c:strRef>
          </c:tx>
          <c:spPr>
            <a:solidFill>
              <a:srgbClr val="993366"/>
            </a:solidFill>
            <a:ln w="15463">
              <a:solidFill>
                <a:srgbClr val="000000"/>
              </a:solidFill>
              <a:prstDash val="solid"/>
            </a:ln>
          </c:spPr>
          <c:dLbls>
            <c:delete val="1"/>
          </c:dLbls>
          <c:val>
            <c:numRef>
              <c:f>Лист1!$B$15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Лист1!$C$14</c:f>
              <c:strCache>
                <c:ptCount val="1"/>
                <c:pt idx="0">
                  <c:v>Таджикистан</c:v>
                </c:pt>
              </c:strCache>
            </c:strRef>
          </c:tx>
          <c:spPr>
            <a:solidFill>
              <a:srgbClr val="FFFFCC"/>
            </a:solidFill>
            <a:ln w="15463">
              <a:solidFill>
                <a:srgbClr val="000000"/>
              </a:solidFill>
              <a:prstDash val="solid"/>
            </a:ln>
          </c:spPr>
          <c:dLbls>
            <c:delete val="1"/>
          </c:dLbls>
          <c:val>
            <c:numRef>
              <c:f>Лист1!$C$15</c:f>
              <c:numCache>
                <c:formatCode>General</c:formatCode>
                <c:ptCount val="1"/>
                <c:pt idx="0">
                  <c:v>136</c:v>
                </c:pt>
              </c:numCache>
            </c:numRef>
          </c:val>
        </c:ser>
        <c:ser>
          <c:idx val="3"/>
          <c:order val="3"/>
          <c:tx>
            <c:strRef>
              <c:f>Лист1!$D$14</c:f>
              <c:strCache>
                <c:ptCount val="1"/>
                <c:pt idx="0">
                  <c:v>Киргизия</c:v>
                </c:pt>
              </c:strCache>
            </c:strRef>
          </c:tx>
          <c:spPr>
            <a:solidFill>
              <a:srgbClr val="CCFFFF"/>
            </a:solidFill>
            <a:ln w="15463">
              <a:solidFill>
                <a:srgbClr val="000000"/>
              </a:solidFill>
              <a:prstDash val="solid"/>
            </a:ln>
          </c:spPr>
          <c:dLbls>
            <c:delete val="1"/>
          </c:dLbls>
          <c:val>
            <c:numRef>
              <c:f>Лист1!$D$15</c:f>
              <c:numCache>
                <c:formatCode>General</c:formatCode>
                <c:ptCount val="1"/>
                <c:pt idx="0">
                  <c:v>157</c:v>
                </c:pt>
              </c:numCache>
            </c:numRef>
          </c:val>
        </c:ser>
        <c:dLbls>
          <c:showVal val="1"/>
        </c:dLbls>
        <c:shape val="box"/>
        <c:axId val="76566912"/>
        <c:axId val="76569600"/>
        <c:axId val="60232576"/>
      </c:bar3DChart>
      <c:catAx>
        <c:axId val="76566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на 100 тыс.
чел.</a:t>
                </a:r>
              </a:p>
            </c:rich>
          </c:tx>
          <c:layout>
            <c:manualLayout>
              <c:xMode val="edge"/>
              <c:yMode val="edge"/>
              <c:x val="0.10638297872340426"/>
              <c:y val="0.31515151515151518"/>
            </c:manualLayout>
          </c:layout>
          <c:spPr>
            <a:noFill/>
            <a:ln w="30926">
              <a:noFill/>
            </a:ln>
          </c:spPr>
        </c:title>
        <c:numFmt formatCode="General" sourceLinked="1"/>
        <c:tickLblPos val="low"/>
        <c:spPr>
          <a:ln w="38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656960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76569600"/>
        <c:scaling>
          <c:orientation val="minMax"/>
        </c:scaling>
        <c:axPos val="l"/>
        <c:majorGridlines>
          <c:spPr>
            <a:ln w="386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8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6566912"/>
        <c:crosses val="autoZero"/>
        <c:crossBetween val="between"/>
      </c:valAx>
      <c:serAx>
        <c:axId val="60232576"/>
        <c:scaling>
          <c:orientation val="minMax"/>
        </c:scaling>
        <c:axPos val="b"/>
        <c:numFmt formatCode="General" sourceLinked="1"/>
        <c:tickLblPos val="low"/>
        <c:spPr>
          <a:ln w="38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6569600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866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Данные о количестве наркозависимых в Казахстане</a:t>
            </a:r>
          </a:p>
        </c:rich>
      </c:tx>
      <c:layout>
        <c:manualLayout>
          <c:xMode val="edge"/>
          <c:yMode val="edge"/>
          <c:x val="0.12595419847328243"/>
          <c:y val="1.8518518518518545E-2"/>
        </c:manualLayout>
      </c:layout>
      <c:spPr>
        <a:noFill/>
        <a:ln w="36230">
          <a:noFill/>
        </a:ln>
      </c:spPr>
    </c:title>
    <c:view3D>
      <c:hPercent val="42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748091603053434"/>
          <c:y val="0.17777777777777778"/>
          <c:w val="0.80343511450381766"/>
          <c:h val="0.69259259259259265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FF6600"/>
            </a:solidFill>
            <a:ln w="18115">
              <a:solidFill>
                <a:srgbClr val="000000"/>
              </a:solidFill>
              <a:prstDash val="solid"/>
            </a:ln>
          </c:spPr>
          <c:cat>
            <c:strRef>
              <c:f>Лист1!$A$3:$D$3</c:f>
              <c:strCache>
                <c:ptCount val="4"/>
                <c:pt idx="0">
                  <c:v>2000год</c:v>
                </c:pt>
                <c:pt idx="1">
                  <c:v>2004год</c:v>
                </c:pt>
                <c:pt idx="2">
                  <c:v>2006год</c:v>
                </c:pt>
                <c:pt idx="3">
                  <c:v>2007год</c:v>
                </c:pt>
              </c:strCache>
            </c:strRef>
          </c:cat>
          <c:val>
            <c:numRef>
              <c:f>Лист1!$A$4:$D$4</c:f>
              <c:numCache>
                <c:formatCode>General</c:formatCode>
                <c:ptCount val="4"/>
                <c:pt idx="0">
                  <c:v>256</c:v>
                </c:pt>
                <c:pt idx="1">
                  <c:v>317</c:v>
                </c:pt>
                <c:pt idx="2">
                  <c:v>397</c:v>
                </c:pt>
                <c:pt idx="3">
                  <c:v>383</c:v>
                </c:pt>
              </c:numCache>
            </c:numRef>
          </c:val>
        </c:ser>
        <c:shape val="box"/>
        <c:axId val="164361344"/>
        <c:axId val="166958592"/>
        <c:axId val="0"/>
      </c:bar3DChart>
      <c:catAx>
        <c:axId val="164361344"/>
        <c:scaling>
          <c:orientation val="minMax"/>
        </c:scaling>
        <c:axPos val="b"/>
        <c:numFmt formatCode="General" sourceLinked="1"/>
        <c:tickLblPos val="low"/>
        <c:spPr>
          <a:ln w="45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6958592"/>
        <c:crosses val="autoZero"/>
        <c:auto val="1"/>
        <c:lblAlgn val="ctr"/>
        <c:lblOffset val="100"/>
        <c:tickLblSkip val="1"/>
        <c:tickMarkSkip val="1"/>
      </c:catAx>
      <c:valAx>
        <c:axId val="166958592"/>
        <c:scaling>
          <c:orientation val="minMax"/>
        </c:scaling>
        <c:axPos val="l"/>
        <c:majorGridlines>
          <c:spPr>
            <a:ln w="452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31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на 
100 тыс. 
чел.</a:t>
                </a:r>
              </a:p>
            </c:rich>
          </c:tx>
          <c:layout>
            <c:manualLayout>
              <c:xMode val="edge"/>
              <c:yMode val="edge"/>
              <c:x val="2.8625954198473282E-2"/>
              <c:y val="0.47037037037037116"/>
            </c:manualLayout>
          </c:layout>
          <c:spPr>
            <a:noFill/>
            <a:ln w="36230">
              <a:noFill/>
            </a:ln>
          </c:spPr>
        </c:title>
        <c:numFmt formatCode="General" sourceLinked="1"/>
        <c:tickLblPos val="nextTo"/>
        <c:spPr>
          <a:ln w="45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4361344"/>
        <c:crosses val="autoZero"/>
        <c:crossBetween val="between"/>
      </c:valAx>
      <c:spPr>
        <a:noFill/>
        <a:ln w="36230">
          <a:noFill/>
        </a:ln>
      </c:spPr>
    </c:plotArea>
    <c:plotVisOnly val="1"/>
    <c:dispBlanksAs val="gap"/>
  </c:chart>
  <c:spPr>
    <a:solidFill>
      <a:srgbClr val="FFFFFF"/>
    </a:solidFill>
    <a:ln w="4529">
      <a:solidFill>
        <a:srgbClr val="000000"/>
      </a:solidFill>
      <a:prstDash val="solid"/>
    </a:ln>
  </c:spPr>
  <c:txPr>
    <a:bodyPr/>
    <a:lstStyle/>
    <a:p>
      <a:pPr>
        <a:defRPr sz="131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746031746031746"/>
          <c:y val="5.7553956834532495E-2"/>
          <c:w val="0.8666666666666667"/>
          <c:h val="0.8033573141486816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690">
              <a:solidFill>
                <a:schemeClr val="tx1"/>
              </a:solidFill>
              <a:prstDash val="solid"/>
            </a:ln>
          </c:spPr>
          <c:cat>
            <c:numRef>
              <c:f>Sheet1!$B$1:$F$1</c:f>
              <c:numCache>
                <c:formatCode>General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4420</c:v>
                </c:pt>
                <c:pt idx="1">
                  <c:v>4700</c:v>
                </c:pt>
                <c:pt idx="2">
                  <c:v>8590</c:v>
                </c:pt>
                <c:pt idx="3">
                  <c:v>7674</c:v>
                </c:pt>
                <c:pt idx="4">
                  <c:v>6616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cat>
            <c:numRef>
              <c:f>Sheet1!$B$1:$F$1</c:f>
              <c:numCache>
                <c:formatCode>General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cat>
            <c:numRef>
              <c:f>Sheet1!$B$1:$F$1</c:f>
              <c:numCache>
                <c:formatCode>General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gapDepth val="0"/>
        <c:shape val="box"/>
        <c:axId val="168200832"/>
        <c:axId val="168206720"/>
        <c:axId val="0"/>
      </c:bar3DChart>
      <c:catAx>
        <c:axId val="168200832"/>
        <c:scaling>
          <c:orientation val="minMax"/>
        </c:scaling>
        <c:axPos val="b"/>
        <c:numFmt formatCode="General" sourceLinked="1"/>
        <c:tickLblPos val="low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8206720"/>
        <c:crosses val="autoZero"/>
        <c:auto val="1"/>
        <c:lblAlgn val="ctr"/>
        <c:lblOffset val="100"/>
        <c:tickLblSkip val="1"/>
        <c:tickMarkSkip val="1"/>
      </c:catAx>
      <c:valAx>
        <c:axId val="168206720"/>
        <c:scaling>
          <c:orientation val="minMax"/>
        </c:scaling>
        <c:axPos val="l"/>
        <c:majorGridlines>
          <c:spPr>
            <a:ln w="317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8200832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746031746031746"/>
          <c:y val="5.5155875299760078E-2"/>
          <c:w val="0.8666666666666667"/>
          <c:h val="0.8057553956834542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кол-во чел</c:v>
                </c:pt>
              </c:strCache>
            </c:strRef>
          </c:tx>
          <c:spPr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60392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2002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1927</c:v>
                </c:pt>
                <c:pt idx="1">
                  <c:v>1722</c:v>
                </c:pt>
                <c:pt idx="2">
                  <c:v>3942</c:v>
                </c:pt>
                <c:pt idx="3">
                  <c:v>5000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2002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2002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gapDepth val="0"/>
        <c:shape val="box"/>
        <c:axId val="168465920"/>
        <c:axId val="168467456"/>
        <c:axId val="0"/>
      </c:bar3DChart>
      <c:catAx>
        <c:axId val="16846592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8467456"/>
        <c:crosses val="autoZero"/>
        <c:auto val="1"/>
        <c:lblAlgn val="ctr"/>
        <c:lblOffset val="100"/>
        <c:tickLblSkip val="1"/>
        <c:tickMarkSkip val="1"/>
      </c:catAx>
      <c:valAx>
        <c:axId val="168467456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8465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E1E403-8C07-4439-B23B-DE1CA2BD1ED6}" type="datetimeFigureOut">
              <a:rPr lang="ru-RU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BDDF17-233B-4699-8549-6F70BC4C9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B1DB4F7-93F7-460A-AE42-F17E2A7519E4}" type="datetimeFigureOut">
              <a:rPr lang="ru-RU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5093CFB-B3B4-4743-908B-3C7374316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BC132B-7454-4CB4-8BB6-078C553C7D6E}" type="slidenum">
              <a:rPr lang="en-US" sz="1200">
                <a:cs typeface="Arial" pitchFamily="34" charset="0"/>
              </a:rPr>
              <a:pPr algn="r"/>
              <a:t>51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C5AA3-A2EF-49F2-B001-E15F3FF92C7E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3D679-39D3-4039-A0BA-2EF991105B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B7BA2-52AE-4B5F-9965-3035ED03CF0E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5E7B0-AE37-4B49-9AAC-C239FC40FF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78DA8-325B-4221-8990-1D1561E5FB49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2D2F4-13E1-420B-BE59-668EC80D9F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B0F831-75F8-42F4-BDAB-AFDE495175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25C385-EDB6-4527-AFE4-E242E462EF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DA26B1-3335-4E1D-B4D0-FE2438EF5E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32C350-A603-4076-9C5E-D1514FEA7BAC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CEC95-B31B-4A27-99B5-292A46AD70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256EC8-148F-4444-A923-3E9E86180D6C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649EC-CEAD-40B6-BBF2-E01EB37392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2FACE-50CB-4A81-9919-68A42E4A7AB2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787C1-6F59-48F5-886E-F47819F7C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DA4AE1-1D6F-4025-B849-706D77C19D95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E7AEC-E84A-442D-B272-0BF8546C11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0DA5-7863-49B2-B14E-73FD0352A0F9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F41C6-3ECE-4879-B04C-15D4D561B1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3F92-E6FF-4A22-A4D9-D46217B6A37F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E4539-DBA8-4FB3-9CAE-1B24B3B68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79CD1-869B-483F-ACA0-F84EAFFEAE99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96D74-8FA8-42BC-98EE-FC419ED49B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D234B-F5CE-4756-A546-F242F69EE00D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D245-D6A8-4F81-A96B-FA607FF00E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6E15E-E36D-4C87-9DA8-3F9963D8865B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7C63B-E6CD-4342-93B9-CE9DB7D208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0D77E-BB53-413D-84CF-F0019D3260CA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78B68BC-3410-4A3F-A2E4-08BE39AE85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367C7-32F9-42A4-AAAA-8DABAFC396AF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CB9FD-DB17-484E-BDC6-81A479830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B4BBD-0D89-41C7-A9A6-F7ECAE86C718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88FCD-944C-45BD-B0E8-7C5E907D7B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32C350-A603-4076-9C5E-D1514FEA7BAC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CEC95-B31B-4A27-99B5-292A46AD70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256EC8-148F-4444-A923-3E9E86180D6C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649EC-CEAD-40B6-BBF2-E01EB37392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2FACE-50CB-4A81-9919-68A42E4A7AB2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787C1-6F59-48F5-886E-F47819F7C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DA4AE1-1D6F-4025-B849-706D77C19D95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E7AEC-E84A-442D-B272-0BF8546C11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8419C-6F5A-4182-9261-471B59AA165D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89360-94B9-4D5D-AD47-C61B28A8E3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0DA5-7863-49B2-B14E-73FD0352A0F9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F41C6-3ECE-4879-B04C-15D4D561B1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79CD1-869B-483F-ACA0-F84EAFFEAE99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96D74-8FA8-42BC-98EE-FC419ED49B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D234B-F5CE-4756-A546-F242F69EE00D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D245-D6A8-4F81-A96B-FA607FF00E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6E15E-E36D-4C87-9DA8-3F9963D8865B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7C63B-E6CD-4342-93B9-CE9DB7D208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0D77E-BB53-413D-84CF-F0019D3260CA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78B68BC-3410-4A3F-A2E4-08BE39AE85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367C7-32F9-42A4-AAAA-8DABAFC396AF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CB9FD-DB17-484E-BDC6-81A479830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B4BBD-0D89-41C7-A9A6-F7ECAE86C718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88FCD-944C-45BD-B0E8-7C5E907D7B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56FA7-9CFB-439A-9917-2D4805DD30D1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78CCB-6C30-4387-9EF1-2F8C10A913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B5737-E645-41E4-B93B-A20C2C5A8C7F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FDE58-60DD-4DBA-B1A9-B1D0326CFC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D7F2B-8B33-4110-AE1E-B88178155AD1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CB76A-A47B-4ECC-88D6-062F693791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7A125-6E15-4B6C-A8AE-C2077E024EE7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28D05-D547-4CFE-9552-05B113D8EB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1615B-7CD5-4682-AFC2-8BAA81646E96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31FBC-D912-44C2-AED1-AA5A7C3AE5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9AAA8-8E3D-4459-8010-F4006A7280E7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72FF-60D4-4E14-B353-8BC8A4758B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F5C5A7-649C-4AB4-9CD4-8BBC504330BE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FE00CA-6309-4A9B-8892-9C75CB2430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DF5C5A7-649C-4AB4-9CD4-8BBC504330BE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4FE00CA-6309-4A9B-8892-9C75CB2430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DF5C5A7-649C-4AB4-9CD4-8BBC504330BE}" type="datetimeFigureOut">
              <a:rPr lang="ru-RU" smtClean="0"/>
              <a:pPr>
                <a:defRPr/>
              </a:pPr>
              <a:t>17.11.2009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4FE00CA-6309-4A9B-8892-9C75CB2430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404817"/>
            <a:ext cx="8229600" cy="1619239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000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История употребления наркотиков</a:t>
            </a:r>
            <a:endParaRPr lang="ru-RU" sz="4000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4210" name="Picture 2" descr="F:\наркология\картинки для презентаций\narkolo.jpg"/>
          <p:cNvPicPr>
            <a:picLocks noChangeAspect="1" noChangeArrowheads="1"/>
          </p:cNvPicPr>
          <p:nvPr/>
        </p:nvPicPr>
        <p:blipFill>
          <a:blip r:embed="rId2"/>
          <a:srcRect t="9669"/>
          <a:stretch>
            <a:fillRect/>
          </a:stretch>
        </p:blipFill>
        <p:spPr bwMode="auto">
          <a:xfrm>
            <a:off x="2571736" y="1357298"/>
            <a:ext cx="3805243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20 век характеризуется уже лавинообразным распространением наркотиков, приобретающим характер эпидемии.</a:t>
            </a:r>
            <a:br>
              <a:rPr lang="ru-RU" dirty="0" smtClean="0"/>
            </a:br>
            <a:r>
              <a:rPr lang="ru-RU" dirty="0" smtClean="0"/>
              <a:t>Первая вспышка эпидемии наркомании пришлась на первые годы 20-го века и связана с массовым употреблением кокаина и героина как лекарственных и тонизирующих средств, что особенно было распространено среди имущих классов и творческой богемы.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/>
              <a:t>После 1-ой Мировой Войны - новая вспышка: наркотики "снимали стресс" у воевавших и страдавших от потерь и послевоенной разрухи, да и раненые, пережившие боль под морфийным наркозом, внесли свой весомый вклад в ряды наркозависимых. 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36866" name="Содержимое 3" descr="nar_i5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2500313"/>
            <a:ext cx="5643563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 уже привычным наркотикам добавились вновь созданные лекарства против депрессии, тревожности и бессонницы. </a:t>
            </a:r>
            <a:br>
              <a:rPr lang="ru-RU" dirty="0" smtClean="0"/>
            </a:br>
            <a:r>
              <a:rPr lang="ru-RU" dirty="0" smtClean="0"/>
              <a:t>Опыты 50-х годов, проводимые в США, с необычным веществом-галлюциногеном, сокращенно именуемым ЛСД, вскоре после начала исследований были прекращены, препарат был запрещен для использования в любых целях, однако успел превратиться в новый очень мощный наркотик.</a:t>
            </a:r>
            <a:br>
              <a:rPr lang="ru-RU" dirty="0" smtClean="0"/>
            </a:br>
            <a:r>
              <a:rPr lang="ru-RU" dirty="0" smtClean="0"/>
              <a:t>На фоне резкого роста доходов от нелегальной продажи наркотиков стала складываться международная наркомафия.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>Самый сильный всплеск наркомании в 20 столетии пришелся на 60-е 70-е годы. Это время отмечено массовыми молодежными протестными движениями на Западе и возникновением большого количества различных сект. Наиболее известным молодежным движением тех лет было движение хиппи. Получила стремительное развитие молодежная массовая поп-культура. Все эти явления были тесно связаны с наркотиками.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38914" name="Содержимое 3" descr="nar_i6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714620"/>
            <a:ext cx="4546600" cy="3136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9938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000" dirty="0" smtClean="0"/>
              <a:t>Если в далеком прошлом </a:t>
            </a:r>
            <a:r>
              <a:rPr lang="ru-RU" sz="4000" dirty="0" err="1" smtClean="0"/>
              <a:t>самоопьянение</a:t>
            </a:r>
            <a:r>
              <a:rPr lang="ru-RU" sz="4000" dirty="0" smtClean="0"/>
              <a:t> было элементом ритуальных церемоний, то для современного цивилизованного общества </a:t>
            </a:r>
            <a:r>
              <a:rPr lang="ru-RU" sz="4000" dirty="0" err="1" smtClean="0"/>
              <a:t>наркотизм</a:t>
            </a:r>
            <a:r>
              <a:rPr lang="ru-RU" sz="4000" dirty="0" smtClean="0"/>
              <a:t> превратился  в острое социальное зло  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ctrTitle"/>
          </p:nvPr>
        </p:nvSpPr>
        <p:spPr>
          <a:xfrm>
            <a:off x="71406" y="714356"/>
            <a:ext cx="8786874" cy="342902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Особенности личности </a:t>
            </a:r>
            <a: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 зависимых от </a:t>
            </a:r>
            <a: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психоактивных</a:t>
            </a:r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веществ</a:t>
            </a:r>
            <a:endParaRPr lang="ru-RU" sz="40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6240463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Кто они лица, зависимые от наркотиков и </a:t>
            </a:r>
            <a:r>
              <a:rPr lang="ru-RU" sz="2400" dirty="0" err="1" smtClean="0"/>
              <a:t>алкоголя,чем</a:t>
            </a:r>
            <a:r>
              <a:rPr lang="ru-RU" sz="2400" dirty="0" smtClean="0"/>
              <a:t> </a:t>
            </a:r>
            <a:r>
              <a:rPr lang="ru-RU" sz="2400" dirty="0" smtClean="0"/>
              <a:t>они отличаются от здоровых и что предрасполагает  к развитию страшной зависимости. Какие особенности личности </a:t>
            </a:r>
            <a:r>
              <a:rPr lang="ru-RU" sz="2400" dirty="0" smtClean="0"/>
              <a:t>для них </a:t>
            </a:r>
            <a:r>
              <a:rPr lang="ru-RU" sz="2400" dirty="0" smtClean="0"/>
              <a:t>характерны.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Оценка </a:t>
            </a:r>
            <a:r>
              <a:rPr lang="ru-RU" sz="2400" dirty="0" err="1" smtClean="0"/>
              <a:t>преморбидного</a:t>
            </a:r>
            <a:r>
              <a:rPr lang="ru-RU" sz="2400" dirty="0" smtClean="0"/>
              <a:t> типа важна для диагностики возникновения </a:t>
            </a:r>
            <a:r>
              <a:rPr lang="ru-RU" sz="2400" dirty="0" err="1" smtClean="0"/>
              <a:t>завсимости</a:t>
            </a:r>
            <a:r>
              <a:rPr lang="ru-RU" sz="2400" dirty="0" smtClean="0"/>
              <a:t> от </a:t>
            </a:r>
            <a:r>
              <a:rPr lang="ru-RU" sz="2400" dirty="0" err="1" smtClean="0"/>
              <a:t>психоактвных</a:t>
            </a:r>
            <a:r>
              <a:rPr lang="ru-RU" sz="2400" dirty="0" smtClean="0"/>
              <a:t> </a:t>
            </a:r>
            <a:r>
              <a:rPr lang="ru-RU" sz="2400" dirty="0" err="1" smtClean="0"/>
              <a:t>вещесвт</a:t>
            </a:r>
            <a:r>
              <a:rPr lang="ru-RU" sz="2400" dirty="0" smtClean="0"/>
              <a:t>, прогноза и выбора методов психотерапии и реабилитации. 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572000"/>
          </a:xfrm>
        </p:spPr>
        <p:txBody>
          <a:bodyPr/>
          <a:lstStyle/>
          <a:p>
            <a:r>
              <a:rPr lang="ru-RU" smtClean="0"/>
              <a:t>Одной из наиболее известных и разработанных систематик типов личности, удобных для оценки преморбидных черт, является классификация «акцентуированных личностей» немецкого психиатра Карла Леонгарда.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4572000"/>
          </a:xfrm>
        </p:spPr>
        <p:txBody>
          <a:bodyPr/>
          <a:lstStyle/>
          <a:p>
            <a:r>
              <a:rPr lang="ru-RU" smtClean="0"/>
              <a:t>В основе этих типов лежат акцентуации характера, т. е. чрезмерное усиление отдельных его черт, вследствие чего обнаруживается избирательная уязвимость в отношении определенного рода психогенных воздействий при хорошей и даже повышенной устойчивости к другим. 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Типы личности по К.Леонгарду</a:t>
            </a:r>
          </a:p>
        </p:txBody>
      </p:sp>
      <p:sp>
        <p:nvSpPr>
          <p:cNvPr id="86019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/>
              <a:t>1.Гипертимный тип.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/>
              <a:t>2.Циклоидный, или аффективно-лабильный, тип.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/>
              <a:t>3.Эмоционально-лабильный (эмотивный, аффективно-экзальтированный) тип.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/>
              <a:t>4.Сенситивный (тревожный, боязливый) тип.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/>
              <a:t>5.Психастенический (педантичный) тип.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/>
              <a:t>6.Шизоидный (интровертированный) тип.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/>
              <a:t>7.Эпилептоидный (эксплозивный, возбудимый) тип. 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/>
              <a:t>8.Истероидный (демонстративный, гистрионический) тип.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/>
              <a:t>9.Неустойчивый тип.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/>
              <a:t>10.Конформный тип. 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/>
              <a:t>11.Смешанные типы весьма распространены.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6614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>Наркотики знакомы людям уже несколько тысяч лет. Археологические исследования показали, что люди и в </a:t>
            </a:r>
            <a:r>
              <a:rPr lang="ru-RU" sz="2200" b="1" dirty="0" err="1" smtClean="0"/>
              <a:t>дописьменную</a:t>
            </a:r>
            <a:r>
              <a:rPr lang="ru-RU" sz="2200" b="1" dirty="0" smtClean="0"/>
              <a:t> эпоху знали и употребляли алкоголь и растения, изменяющие сознание. Скорее всего, первым алкогольным напитком было пиво, виноградное вино появилось только в 4 или 3 веке до новой эры. Первое письменное свидетельство использования алкоголя - рассказ о пьянстве Ноя из Библии.</a:t>
            </a:r>
            <a:br>
              <a:rPr lang="ru-RU" sz="2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Рисунок 1" descr="http://home.samgtu.ru/~images/images/nar_i1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2928938"/>
            <a:ext cx="5500687" cy="3214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457200" y="857240"/>
            <a:ext cx="8305800" cy="1143000"/>
          </a:xfrm>
        </p:spPr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часто встречающиеся личностные особенности у зависимых от </a:t>
            </a:r>
            <a:r>
              <a:rPr lang="ru-RU" sz="2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психоактивных</a:t>
            </a: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веществ. </a:t>
            </a:r>
            <a:b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 smtClean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86750" cy="49006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Гедонистическая установка — непрерывная повышенная тяга к удовольствиям, развлечениям, праздности, безделью.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     Уклон от любого труда, от исполнения обязанностей и долга.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Жизнь сегодняшним днем, никаких долгосрочных целей.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      Настоящих привязанностей никогда ни к кому не испытывают  ни к родным, ни к друзьям.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 Тяга к асоциальным компаниям.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Эти личностные особенности присущи </a:t>
            </a:r>
            <a:r>
              <a:rPr lang="ru-RU" sz="2400" dirty="0" err="1" smtClean="0"/>
              <a:t>неутойчивому</a:t>
            </a:r>
            <a:r>
              <a:rPr lang="ru-RU" sz="2400" dirty="0" smtClean="0"/>
              <a:t> типу.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/>
          </p:cNvSpPr>
          <p:nvPr>
            <p:ph idx="1"/>
          </p:nvPr>
        </p:nvSpPr>
        <p:spPr>
          <a:xfrm>
            <a:off x="428625" y="642938"/>
            <a:ext cx="4429125" cy="58118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b="1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   </a:t>
            </a:r>
            <a:r>
              <a:rPr lang="ru-RU" sz="2400" dirty="0" smtClean="0"/>
              <a:t>  При </a:t>
            </a:r>
            <a:r>
              <a:rPr lang="ru-RU" sz="2400" b="1" dirty="0" err="1" smtClean="0"/>
              <a:t>эпилептоидном</a:t>
            </a:r>
            <a:r>
              <a:rPr lang="ru-RU" sz="2400" dirty="0" smtClean="0"/>
              <a:t> типе характерны: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     Периоды злобно-тоскливого настроения с накипающим раздражением и поиском объекта, на котором можно «сорвать зло».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     В эти периоды особенно проявляется аффективная взрывчатость. Аффекты не только сильны, но и продолжительны, и </a:t>
            </a:r>
            <a:r>
              <a:rPr lang="ru-RU" sz="2400" dirty="0" smtClean="0"/>
              <a:t>во </a:t>
            </a:r>
            <a:r>
              <a:rPr lang="ru-RU" sz="2400" dirty="0" smtClean="0"/>
              <a:t>время них </a:t>
            </a:r>
            <a:r>
              <a:rPr lang="ru-RU" sz="2400" dirty="0" smtClean="0"/>
              <a:t>лица способны </a:t>
            </a:r>
            <a:r>
              <a:rPr lang="ru-RU" sz="2400" dirty="0" smtClean="0"/>
              <a:t>доходить до безудержной ярости.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dirty="0" smtClean="0"/>
          </a:p>
        </p:txBody>
      </p:sp>
      <p:pic>
        <p:nvPicPr>
          <p:cNvPr id="41990" name="Picture 6" descr="anger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27" y="1285892"/>
            <a:ext cx="331946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/>
              <a:t>Сенситивный </a:t>
            </a:r>
            <a:r>
              <a:rPr lang="ru-RU" sz="2400" b="1" dirty="0" smtClean="0"/>
              <a:t>тип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Чувство </a:t>
            </a:r>
            <a:r>
              <a:rPr lang="ru-RU" sz="2400" dirty="0" smtClean="0"/>
              <a:t>собственной неполноценности.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dirty="0" smtClean="0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7" y="1714500"/>
            <a:ext cx="4714891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Психастенический </a:t>
            </a:r>
            <a:r>
              <a:rPr lang="ru-RU" sz="2400" b="1" dirty="0" smtClean="0"/>
              <a:t>тип</a:t>
            </a:r>
            <a:endParaRPr lang="ru-RU" sz="2400" b="1" dirty="0" smtClean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    </a:t>
            </a:r>
            <a:endParaRPr lang="ru-RU" sz="2400" dirty="0" smtClean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Нерешительность</a:t>
            </a:r>
            <a:r>
              <a:rPr lang="ru-RU" sz="2400" dirty="0" smtClean="0"/>
              <a:t>, склонность к </a:t>
            </a:r>
            <a:r>
              <a:rPr lang="ru-RU" sz="2400" dirty="0" err="1" smtClean="0"/>
              <a:t>рассуждательству</a:t>
            </a:r>
            <a:r>
              <a:rPr lang="ru-RU" sz="2400" dirty="0" smtClean="0"/>
              <a:t> с тревожной мнительностью.  </a:t>
            </a:r>
          </a:p>
        </p:txBody>
      </p:sp>
      <p:pic>
        <p:nvPicPr>
          <p:cNvPr id="44035" name="Picture 5" descr="disk_k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357438"/>
            <a:ext cx="479901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46"/>
            <a:ext cx="8229600" cy="5054616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 b="1" dirty="0" smtClean="0"/>
              <a:t>Эмоционально-лабильный </a:t>
            </a:r>
            <a:r>
              <a:rPr lang="ru-RU" sz="2400" b="1" dirty="0" smtClean="0"/>
              <a:t>тип</a:t>
            </a:r>
            <a:endParaRPr lang="ru-RU" sz="2400" b="1" dirty="0" smtClean="0"/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    Крайняя изменчивость настроения, перепады которого происходят даже от ничтожного повода. </a:t>
            </a:r>
          </a:p>
        </p:txBody>
      </p:sp>
      <p:pic>
        <p:nvPicPr>
          <p:cNvPr id="99330" name="Picture 2" descr="C:\Documents and Settings\Шокан\Рабочий стол\картинки для презентаций\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14620"/>
            <a:ext cx="4695825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Заключение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9623"/>
            <a:ext cx="8229600" cy="4906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	Таким </a:t>
            </a:r>
            <a:r>
              <a:rPr lang="ru-RU" dirty="0" smtClean="0"/>
              <a:t>образом наиболее уязвимыми в отношении зависимости от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 </a:t>
            </a:r>
            <a:r>
              <a:rPr lang="ru-RU" dirty="0" smtClean="0"/>
              <a:t>являются следующие типы </a:t>
            </a:r>
            <a:r>
              <a:rPr lang="ru-RU" dirty="0" smtClean="0"/>
              <a:t>личности: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Неустойчивый</a:t>
            </a:r>
          </a:p>
          <a:p>
            <a:pPr>
              <a:lnSpc>
                <a:spcPct val="90000"/>
              </a:lnSpc>
            </a:pPr>
            <a:r>
              <a:rPr lang="ru-RU" dirty="0" err="1" smtClean="0"/>
              <a:t>Эпилептоидный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Сенситивный</a:t>
            </a:r>
          </a:p>
          <a:p>
            <a:pPr>
              <a:lnSpc>
                <a:spcPct val="90000"/>
              </a:lnSpc>
            </a:pPr>
            <a:r>
              <a:rPr lang="ru-RU" dirty="0" err="1" smtClean="0"/>
              <a:t>Психоастенический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Эмоционально-лабильный.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Заключение</a:t>
            </a:r>
            <a:r>
              <a:rPr lang="ru-RU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4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8472518" cy="48958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	Основными </a:t>
            </a:r>
            <a:r>
              <a:rPr lang="ru-RU" sz="2400" dirty="0" smtClean="0"/>
              <a:t>чертами характера потенциального </a:t>
            </a:r>
            <a:r>
              <a:rPr lang="ru-RU" sz="2400" dirty="0" smtClean="0"/>
              <a:t>наркомана являются: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Ранимость, обидчивость.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Низкая способность к принятию, осознанию и выражению своих чувств, безуспешные попытки их контролировать и отказ принять себя таким, как он есть.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Низкий уровень </a:t>
            </a:r>
            <a:r>
              <a:rPr lang="ru-RU" sz="2400" dirty="0" err="1" smtClean="0"/>
              <a:t>самозаботы</a:t>
            </a:r>
            <a:r>
              <a:rPr lang="ru-RU" sz="2400" dirty="0" smtClean="0"/>
              <a:t>, неспособность позаботиться о себе.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Низкий уровень самооценки, чередующийся с завышенной самооценкой (как правило, во время приема наркотиков или после него).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Нарушения взаимоотношений, низкая </a:t>
            </a:r>
            <a:r>
              <a:rPr lang="ru-RU" sz="2400" dirty="0" err="1" smtClean="0"/>
              <a:t>фрустрационная</a:t>
            </a:r>
            <a:r>
              <a:rPr lang="ru-RU" sz="2400" dirty="0" smtClean="0"/>
              <a:t> устойчивость, непереносимость отказов, отрицательных ответов, что чаще всего провоцирует либо грубое, либо попустительское отношение близких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2375688"/>
          </a:xfrm>
        </p:spPr>
        <p:txBody>
          <a:bodyPr>
            <a:normAutofit fontScale="90000"/>
          </a:bodyPr>
          <a:lstStyle/>
          <a:p>
            <a:pPr marL="33338" indent="-33338" algn="ctr"/>
            <a:r>
              <a:rPr lang="ru-RU" dirty="0" smtClean="0"/>
              <a:t>Распространенность различных наркотических средств на территории Казахстана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43314"/>
            <a:ext cx="7481776" cy="321468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 </a:t>
            </a:r>
            <a:r>
              <a:rPr lang="ru-RU" sz="1800" dirty="0" smtClean="0">
                <a:solidFill>
                  <a:schemeClr val="tx1"/>
                </a:solidFill>
              </a:rPr>
              <a:t>По данным МВД, в последние годы в республике увеличивается количество изъятых из незаконного оборота наркотиков. Так, если в 200</a:t>
            </a:r>
            <a:r>
              <a:rPr lang="en-US" sz="1800" dirty="0" smtClean="0">
                <a:solidFill>
                  <a:schemeClr val="tx1"/>
                </a:solidFill>
              </a:rPr>
              <a:t>8</a:t>
            </a:r>
            <a:r>
              <a:rPr lang="ru-RU" sz="1800" dirty="0" smtClean="0">
                <a:solidFill>
                  <a:schemeClr val="tx1"/>
                </a:solidFill>
              </a:rPr>
              <a:t> году в стране было изъято 18 тонн наркотиков (в том числе 200 кг героина), то с начала текущего года - 24 тонны различных наркотических средств, в том числе 500 кг героина.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 В настоящее время в республике с населением более 15,3 </a:t>
            </a:r>
            <a:r>
              <a:rPr lang="ru-RU" sz="1800" dirty="0" err="1" smtClean="0">
                <a:solidFill>
                  <a:schemeClr val="tx1"/>
                </a:solidFill>
              </a:rPr>
              <a:t>млн</a:t>
            </a:r>
            <a:r>
              <a:rPr lang="ru-RU" sz="1800" dirty="0" smtClean="0">
                <a:solidFill>
                  <a:schemeClr val="tx1"/>
                </a:solidFill>
              </a:rPr>
              <a:t> человек состоят на официальном учете около 55 тыс. наркозависимых лиц.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3251" name="Content Placeholder 3" descr="карта Казахстан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42" y="285728"/>
            <a:ext cx="5929354" cy="364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4525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Основные виды </a:t>
            </a:r>
            <a:r>
              <a:rPr lang="ru-RU" sz="4000" dirty="0" err="1" smtClean="0"/>
              <a:t>наркозависимости</a:t>
            </a:r>
            <a:r>
              <a:rPr lang="ru-RU" sz="4000" dirty="0" smtClean="0"/>
              <a:t> в Казахстане:</a:t>
            </a:r>
            <a:endParaRPr lang="ru-RU" sz="4000" dirty="0"/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57200" y="1846263"/>
          <a:ext cx="82296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43404" y="502350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ru-RU" b="1" dirty="0" smtClean="0">
                <a:latin typeface="+mn-lt"/>
              </a:rPr>
              <a:t>Опиоиды-88,7%</a:t>
            </a:r>
          </a:p>
          <a:p>
            <a:pPr eaLnBrk="1" hangingPunct="1"/>
            <a:r>
              <a:rPr lang="ru-RU" b="1" dirty="0" smtClean="0">
                <a:latin typeface="+mn-lt"/>
              </a:rPr>
              <a:t>Каннабис-3,9%</a:t>
            </a:r>
          </a:p>
          <a:p>
            <a:pPr eaLnBrk="1" hangingPunct="1"/>
            <a:r>
              <a:rPr lang="ru-RU" b="1" dirty="0" smtClean="0">
                <a:latin typeface="+mn-lt"/>
              </a:rPr>
              <a:t>Стимуляторы ЦНС-0,2%</a:t>
            </a:r>
          </a:p>
          <a:p>
            <a:pPr eaLnBrk="1" hangingPunct="1"/>
            <a:r>
              <a:rPr lang="ru-RU" b="1" dirty="0" smtClean="0">
                <a:latin typeface="+mn-lt"/>
              </a:rPr>
              <a:t>ЛОС-0,1%</a:t>
            </a:r>
          </a:p>
          <a:p>
            <a:pPr eaLnBrk="1" hangingPunct="1"/>
            <a:r>
              <a:rPr lang="ru-RU" b="1" dirty="0" smtClean="0">
                <a:latin typeface="+mn-lt"/>
              </a:rPr>
              <a:t>Другие наркотики-7,1%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50703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800" dirty="0" smtClean="0"/>
              <a:t>Уже за 5 тысяч лет до новой эры на Ближнем Востоке в религиозных и медицинских целях использовался "злак радости", вероятнее всего опиумный мак.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Около 2700 года до новой эры в Китае использовали в виде отвара коноплю, как средство от подагры и рассеянности.</a:t>
            </a:r>
            <a:br>
              <a:rPr lang="ru-RU" sz="2800" dirty="0" smtClean="0"/>
            </a:br>
            <a:r>
              <a:rPr lang="ru-RU" sz="2800" dirty="0" smtClean="0"/>
              <a:t>На стенах погребальных комплексов индейцев Центральной и Южной Америки есть изображения людей, жующих листья растения коки.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  <a:p>
            <a:pPr eaLnBrk="1" hangingPunct="1"/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Наиболее распространенные опиоиды: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800" dirty="0" smtClean="0"/>
              <a:t>Домашнего приготовления</a:t>
            </a:r>
          </a:p>
          <a:p>
            <a:pPr lvl="1" eaLnBrk="1" hangingPunct="1"/>
            <a:r>
              <a:rPr lang="ru-RU" sz="2400" dirty="0" err="1" smtClean="0"/>
              <a:t>Кокнар</a:t>
            </a:r>
            <a:endParaRPr lang="ru-RU" sz="2400" dirty="0" smtClean="0"/>
          </a:p>
          <a:p>
            <a:pPr lvl="1" eaLnBrk="1" hangingPunct="1"/>
            <a:r>
              <a:rPr lang="ru-RU" sz="2400" dirty="0" smtClean="0"/>
              <a:t>Компот</a:t>
            </a:r>
          </a:p>
          <a:p>
            <a:pPr lvl="1" eaLnBrk="1" hangingPunct="1"/>
            <a:r>
              <a:rPr lang="ru-RU" sz="2400" dirty="0" err="1" smtClean="0"/>
              <a:t>Ханка</a:t>
            </a:r>
            <a:endParaRPr lang="ru-RU" sz="2400" dirty="0" smtClean="0"/>
          </a:p>
          <a:p>
            <a:pPr eaLnBrk="1" hangingPunct="1"/>
            <a:r>
              <a:rPr lang="ru-RU" sz="2800" dirty="0" smtClean="0"/>
              <a:t>Опий</a:t>
            </a:r>
          </a:p>
          <a:p>
            <a:pPr eaLnBrk="1" hangingPunct="1"/>
            <a:r>
              <a:rPr lang="ru-RU" sz="2800" dirty="0" smtClean="0"/>
              <a:t>Морфин</a:t>
            </a:r>
          </a:p>
          <a:p>
            <a:pPr eaLnBrk="1" hangingPunct="1"/>
            <a:r>
              <a:rPr lang="ru-RU" sz="2800" b="1" dirty="0" smtClean="0"/>
              <a:t>Героин (характерный </a:t>
            </a:r>
            <a:r>
              <a:rPr lang="ru-RU" sz="2800" b="1" dirty="0" err="1" smtClean="0"/>
              <a:t>наркотрафик</a:t>
            </a:r>
            <a:r>
              <a:rPr lang="ru-RU" sz="2800" b="1" dirty="0" smtClean="0"/>
              <a:t>)</a:t>
            </a:r>
          </a:p>
          <a:p>
            <a:pPr eaLnBrk="1" hangingPunct="1"/>
            <a:r>
              <a:rPr lang="ru-RU" sz="2800" dirty="0" smtClean="0"/>
              <a:t>Кодеин</a:t>
            </a:r>
          </a:p>
          <a:p>
            <a:pPr eaLnBrk="1" hangingPunct="1"/>
            <a:r>
              <a:rPr lang="ru-RU" sz="2800" dirty="0" err="1" smtClean="0"/>
              <a:t>метадон</a:t>
            </a:r>
            <a:endParaRPr lang="ru-RU" sz="2800" dirty="0" smtClean="0"/>
          </a:p>
        </p:txBody>
      </p:sp>
      <p:pic>
        <p:nvPicPr>
          <p:cNvPr id="6" name="Picture 1" descr="C:\Documents and Settings\Шокан\Рабочий стол\картинки для презентаций\kok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071678"/>
            <a:ext cx="212029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err="1" smtClean="0"/>
              <a:t>Каннабиоиды</a:t>
            </a:r>
            <a:endParaRPr lang="ru-RU" dirty="0" smtClean="0"/>
          </a:p>
          <a:p>
            <a:pPr lvl="1" eaLnBrk="1" hangingPunct="1"/>
            <a:r>
              <a:rPr lang="ru-RU" b="1" dirty="0" smtClean="0"/>
              <a:t>Марихуана(характерный </a:t>
            </a:r>
            <a:r>
              <a:rPr lang="ru-RU" b="1" dirty="0" err="1" smtClean="0"/>
              <a:t>наркотрафик</a:t>
            </a:r>
            <a:r>
              <a:rPr lang="ru-RU" b="1" dirty="0" smtClean="0"/>
              <a:t>)</a:t>
            </a:r>
          </a:p>
          <a:p>
            <a:pPr lvl="1" eaLnBrk="1" hangingPunct="1"/>
            <a:r>
              <a:rPr lang="ru-RU" dirty="0" smtClean="0"/>
              <a:t>Гашиш</a:t>
            </a:r>
            <a:endParaRPr lang="en-US" dirty="0" smtClean="0"/>
          </a:p>
          <a:p>
            <a:pPr lvl="1" eaLnBrk="1" hangingPunct="1"/>
            <a:endParaRPr lang="ru-RU" dirty="0" smtClean="0"/>
          </a:p>
          <a:p>
            <a:pPr eaLnBrk="1" hangingPunct="1"/>
            <a:r>
              <a:rPr lang="ru-RU" dirty="0" smtClean="0"/>
              <a:t>Стимуляторы ЦНС</a:t>
            </a:r>
          </a:p>
          <a:p>
            <a:pPr lvl="1" eaLnBrk="1" hangingPunct="1"/>
            <a:r>
              <a:rPr lang="ru-RU" dirty="0" smtClean="0"/>
              <a:t>«</a:t>
            </a:r>
            <a:r>
              <a:rPr lang="ru-RU" dirty="0" err="1" smtClean="0"/>
              <a:t>Эфедрон</a:t>
            </a:r>
            <a:r>
              <a:rPr lang="ru-RU" dirty="0" smtClean="0"/>
              <a:t>» чаще применяется женщинами:</a:t>
            </a:r>
          </a:p>
          <a:p>
            <a:pPr lvl="2" eaLnBrk="1" hangingPunct="1"/>
            <a:r>
              <a:rPr lang="ru-RU" dirty="0" smtClean="0"/>
              <a:t>Подавление аппетита </a:t>
            </a:r>
          </a:p>
          <a:p>
            <a:pPr lvl="2" eaLnBrk="1" hangingPunct="1"/>
            <a:r>
              <a:rPr lang="ru-RU" dirty="0" smtClean="0"/>
              <a:t>Похудение</a:t>
            </a:r>
          </a:p>
          <a:p>
            <a:pPr lvl="2" eaLnBrk="1" hangingPunct="1"/>
            <a:r>
              <a:rPr lang="ru-RU" dirty="0" smtClean="0"/>
              <a:t>Коррекция фигуры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" name="Picture 2" descr="C:\Documents and Settings\Шокан\Рабочий стол\картинки для презентаций\krasivayakonoply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14356"/>
            <a:ext cx="1501660" cy="157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Другие </a:t>
            </a:r>
            <a:r>
              <a:rPr lang="ru-RU" dirty="0" smtClean="0"/>
              <a:t>ПАВ </a:t>
            </a:r>
            <a:r>
              <a:rPr lang="ru-RU" dirty="0" smtClean="0"/>
              <a:t>(вариант замены основных)</a:t>
            </a:r>
          </a:p>
          <a:p>
            <a:pPr lvl="1" eaLnBrk="1" hangingPunct="1">
              <a:lnSpc>
                <a:spcPct val="90000"/>
              </a:lnSpc>
            </a:pPr>
            <a:r>
              <a:rPr lang="ru-RU" dirty="0" smtClean="0"/>
              <a:t>Табак</a:t>
            </a:r>
          </a:p>
          <a:p>
            <a:pPr lvl="1" eaLnBrk="1" hangingPunct="1">
              <a:lnSpc>
                <a:spcPct val="90000"/>
              </a:lnSpc>
            </a:pPr>
            <a:r>
              <a:rPr lang="ru-RU" dirty="0" smtClean="0"/>
              <a:t>Алкоголь</a:t>
            </a:r>
          </a:p>
          <a:p>
            <a:pPr lvl="1" eaLnBrk="1" hangingPunct="1">
              <a:lnSpc>
                <a:spcPct val="90000"/>
              </a:lnSpc>
            </a:pPr>
            <a:r>
              <a:rPr lang="ru-RU" dirty="0" err="1" smtClean="0"/>
              <a:t>Седатики</a:t>
            </a:r>
            <a:endParaRPr lang="ru-RU" dirty="0" smtClean="0"/>
          </a:p>
          <a:p>
            <a:pPr lvl="1" eaLnBrk="1" hangingPunct="1">
              <a:lnSpc>
                <a:spcPct val="90000"/>
              </a:lnSpc>
            </a:pPr>
            <a:r>
              <a:rPr lang="ru-RU" dirty="0" err="1" smtClean="0"/>
              <a:t>Сомнолептики</a:t>
            </a:r>
            <a:endParaRPr lang="ru-RU" dirty="0" smtClean="0"/>
          </a:p>
          <a:p>
            <a:pPr lvl="1" eaLnBrk="1" hangingPunct="1">
              <a:lnSpc>
                <a:spcPct val="90000"/>
              </a:lnSpc>
            </a:pPr>
            <a:r>
              <a:rPr lang="ru-RU" dirty="0" smtClean="0"/>
              <a:t>Транквилизаторы</a:t>
            </a:r>
          </a:p>
          <a:p>
            <a:pPr lvl="1" eaLnBrk="1" hangingPunct="1">
              <a:lnSpc>
                <a:spcPct val="90000"/>
              </a:lnSpc>
            </a:pPr>
            <a:r>
              <a:rPr lang="ru-RU" dirty="0" smtClean="0"/>
              <a:t>Нейролептики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dirty="0" err="1" smtClean="0"/>
              <a:t>Противопаркинсонические</a:t>
            </a:r>
            <a:r>
              <a:rPr lang="ru-RU" dirty="0" smtClean="0"/>
              <a:t> </a:t>
            </a:r>
            <a:endParaRPr lang="ru-RU" dirty="0" smtClean="0"/>
          </a:p>
          <a:p>
            <a:pPr lvl="2">
              <a:lnSpc>
                <a:spcPct val="90000"/>
              </a:lnSpc>
            </a:pPr>
            <a:r>
              <a:rPr lang="ru-RU" dirty="0" smtClean="0"/>
              <a:t>(</a:t>
            </a:r>
            <a:r>
              <a:rPr lang="ru-RU" dirty="0" err="1" smtClean="0"/>
              <a:t>циклодол</a:t>
            </a:r>
            <a:r>
              <a:rPr lang="ru-RU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ru-RU" dirty="0" smtClean="0"/>
          </a:p>
          <a:p>
            <a:pPr lvl="1"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62465" name="Picture 1" descr="C:\Documents and Settings\Шокан\Рабочий стол\картинки для презентаций\m371088-smoking_cannabis-s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0449" y="2428868"/>
            <a:ext cx="2246327" cy="2845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1546"/>
            <a:ext cx="8229600" cy="77554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Причины замены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Способ </a:t>
            </a:r>
            <a:r>
              <a:rPr lang="ru-RU" b="1" i="1" dirty="0" smtClean="0"/>
              <a:t>«омолодиться»</a:t>
            </a:r>
            <a:r>
              <a:rPr lang="ru-RU" b="1" i="1" dirty="0" err="1" smtClean="0"/>
              <a:t>=</a:t>
            </a:r>
            <a:r>
              <a:rPr lang="ru-RU" dirty="0" err="1" smtClean="0"/>
              <a:t>временный</a:t>
            </a:r>
            <a:r>
              <a:rPr lang="ru-RU" dirty="0" smtClean="0"/>
              <a:t> перерыв</a:t>
            </a:r>
          </a:p>
          <a:p>
            <a:pPr eaLnBrk="1" hangingPunct="1"/>
            <a:r>
              <a:rPr lang="ru-RU" dirty="0" smtClean="0"/>
              <a:t>Способ облегчения абстиненции</a:t>
            </a:r>
          </a:p>
          <a:p>
            <a:pPr eaLnBrk="1" hangingPunct="1"/>
            <a:r>
              <a:rPr lang="ru-RU" dirty="0" smtClean="0"/>
              <a:t>Р</a:t>
            </a:r>
            <a:r>
              <a:rPr lang="ru-RU" dirty="0" smtClean="0"/>
              <a:t>ешение </a:t>
            </a:r>
            <a:r>
              <a:rPr lang="ru-RU" dirty="0" smtClean="0"/>
              <a:t>прекратить употребление наркотиков способом перехода на более легкие ПАВ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0011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Наркотики не характерные для нашего региона: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708275"/>
            <a:ext cx="8229600" cy="3240088"/>
          </a:xfrm>
        </p:spPr>
        <p:txBody>
          <a:bodyPr/>
          <a:lstStyle/>
          <a:p>
            <a:pPr eaLnBrk="1" hangingPunct="1"/>
            <a:r>
              <a:rPr lang="ru-RU" dirty="0" smtClean="0"/>
              <a:t>Кокаин</a:t>
            </a:r>
          </a:p>
          <a:p>
            <a:pPr eaLnBrk="1" hangingPunct="1"/>
            <a:r>
              <a:rPr lang="ru-RU" dirty="0" err="1" smtClean="0"/>
              <a:t>Экстази</a:t>
            </a:r>
            <a:endParaRPr lang="ru-RU" dirty="0" smtClean="0"/>
          </a:p>
        </p:txBody>
      </p:sp>
      <p:sp>
        <p:nvSpPr>
          <p:cNvPr id="59396" name="AutoShape 4"/>
          <p:cNvSpPr>
            <a:spLocks/>
          </p:cNvSpPr>
          <p:nvPr/>
        </p:nvSpPr>
        <p:spPr bwMode="auto">
          <a:xfrm>
            <a:off x="2571750" y="2668588"/>
            <a:ext cx="360363" cy="1008062"/>
          </a:xfrm>
          <a:prstGeom prst="rightBrace">
            <a:avLst>
              <a:gd name="adj1" fmla="val 23311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851275" y="2133600"/>
            <a:ext cx="390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429000" y="2928938"/>
            <a:ext cx="4233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Страны Западной Европы</a:t>
            </a:r>
          </a:p>
        </p:txBody>
      </p:sp>
      <p:pic>
        <p:nvPicPr>
          <p:cNvPr id="7" name="Picture 1" descr="C:\Documents and Settings\Шокан\Рабочий стол\картинки для презентаций\narkotiki_121208_580x_k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071942"/>
            <a:ext cx="3786214" cy="252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6"/>
          <p:cNvSpPr>
            <a:spLocks noChangeShapeType="1"/>
          </p:cNvSpPr>
          <p:nvPr/>
        </p:nvSpPr>
        <p:spPr bwMode="auto">
          <a:xfrm flipV="1">
            <a:off x="3746500" y="2559050"/>
            <a:ext cx="933450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Сезонная зависимость: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703263" y="2332038"/>
            <a:ext cx="3328987" cy="4525962"/>
          </a:xfrm>
        </p:spPr>
        <p:txBody>
          <a:bodyPr/>
          <a:lstStyle/>
          <a:p>
            <a:pPr marL="0" indent="0" eaLnBrk="1" hangingPunct="1"/>
            <a:endParaRPr lang="ru-RU" smtClean="0"/>
          </a:p>
          <a:p>
            <a:pPr marL="0" indent="0" eaLnBrk="1" hangingPunct="1"/>
            <a:r>
              <a:rPr lang="ru-RU" smtClean="0"/>
              <a:t>Летнее время </a:t>
            </a:r>
            <a:endParaRPr lang="ru-RU" sz="1800" smtClean="0"/>
          </a:p>
          <a:p>
            <a:pPr marL="0" indent="0" algn="ctr" eaLnBrk="1" hangingPunct="1">
              <a:buFontTx/>
              <a:buNone/>
            </a:pPr>
            <a:r>
              <a:rPr lang="ru-RU" sz="1800" smtClean="0"/>
              <a:t>(количество </a:t>
            </a:r>
          </a:p>
          <a:p>
            <a:pPr marL="0" indent="0" algn="ctr" eaLnBrk="1" hangingPunct="1">
              <a:buFontTx/>
              <a:buNone/>
            </a:pPr>
            <a:r>
              <a:rPr lang="ru-RU" sz="1800" smtClean="0"/>
              <a:t>зарегистрированных</a:t>
            </a:r>
          </a:p>
          <a:p>
            <a:pPr marL="0" indent="0" algn="ctr" eaLnBrk="1" hangingPunct="1">
              <a:buFontTx/>
              <a:buNone/>
            </a:pPr>
            <a:r>
              <a:rPr lang="ru-RU" sz="1800" smtClean="0"/>
              <a:t>уменьшается)</a:t>
            </a:r>
          </a:p>
          <a:p>
            <a:pPr marL="0" indent="0" eaLnBrk="1" hangingPunct="1">
              <a:buFontTx/>
              <a:buNone/>
            </a:pPr>
            <a:endParaRPr lang="ru-RU" smtClean="0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608513" y="2271713"/>
            <a:ext cx="45354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Создают временные пристанища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Время «омолодиться»</a:t>
            </a:r>
          </a:p>
          <a:p>
            <a:endParaRPr lang="ru-RU"/>
          </a:p>
          <a:p>
            <a:r>
              <a:rPr lang="ru-RU"/>
              <a:t>Самолечение (предыдущий опыт детоксикации)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 flipV="1">
            <a:off x="3746500" y="3279775"/>
            <a:ext cx="933450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23" name="Line 8"/>
          <p:cNvSpPr>
            <a:spLocks noChangeShapeType="1"/>
          </p:cNvSpPr>
          <p:nvPr/>
        </p:nvSpPr>
        <p:spPr bwMode="auto">
          <a:xfrm>
            <a:off x="3746500" y="3422650"/>
            <a:ext cx="933450" cy="577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57375"/>
            <a:ext cx="3543300" cy="2655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Зимнее время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Ранняя весна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(количество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зарегистрированных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увеличивается)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61443" name="AutoShape 4"/>
          <p:cNvSpPr>
            <a:spLocks/>
          </p:cNvSpPr>
          <p:nvPr/>
        </p:nvSpPr>
        <p:spPr bwMode="auto">
          <a:xfrm>
            <a:off x="4243388" y="2065338"/>
            <a:ext cx="503237" cy="2233612"/>
          </a:xfrm>
          <a:prstGeom prst="rightBrace">
            <a:avLst>
              <a:gd name="adj1" fmla="val 0"/>
              <a:gd name="adj2" fmla="val 50000"/>
            </a:avLst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4964113" y="2870200"/>
            <a:ext cx="3108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Вынуждены обращаться</a:t>
            </a:r>
          </a:p>
          <a:p>
            <a:r>
              <a:rPr lang="ru-RU"/>
              <a:t>в медицинские учреждения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115x89_539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534400"/>
          </a:xfrm>
          <a:prstGeom prst="rect">
            <a:avLst/>
          </a:prstGeom>
          <a:noFill/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62000" y="944763"/>
            <a:ext cx="75438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300" b="1" dirty="0" smtClean="0">
                <a:solidFill>
                  <a:srgbClr val="990000"/>
                </a:solidFill>
              </a:rPr>
              <a:t>Проблемы психологического статуса ВИЧ- инфицированных наркозависимых</a:t>
            </a:r>
            <a:r>
              <a:rPr lang="ru-RU" sz="3300" b="1" dirty="0">
                <a:solidFill>
                  <a:srgbClr val="990000"/>
                </a:solidFill>
              </a:rPr>
              <a:t/>
            </a:r>
            <a:br>
              <a:rPr lang="ru-RU" sz="3300" b="1" dirty="0">
                <a:solidFill>
                  <a:srgbClr val="990000"/>
                </a:solidFill>
              </a:rPr>
            </a:br>
            <a:endParaRPr lang="ru-RU" sz="3300" b="1" dirty="0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endParaRPr lang="ru-RU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Text Box 7"/>
          <p:cNvSpPr txBox="1">
            <a:spLocks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</a:rPr>
              <a:t>Знания о путях передачи и мерах профилактики ВИЧ среди ПИН за          2005-2008гг.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752600"/>
          <a:ext cx="6477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1625" name="Picture 9" descr="59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0" y="1981200"/>
            <a:ext cx="2286000" cy="3429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Рисунок 1" descr="http://www.mh-center.org/img/public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38200" y="381000"/>
            <a:ext cx="7696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>
                <a:solidFill>
                  <a:srgbClr val="800000"/>
                </a:solidFill>
              </a:rPr>
              <a:t>Распространенность ВИЧ-инфекции среди ПИН в динамике по годам (2005-2008гг)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85800" y="1557338"/>
          <a:ext cx="8077200" cy="469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В Новом свете во время некоторых ритуальных действий индейцы через трубки вдыхали дым от брошенных в костер табачных листьев, от чего они впадали в полусонное или </a:t>
            </a:r>
            <a:r>
              <a:rPr lang="ru-RU" sz="2700" dirty="0" err="1" smtClean="0"/>
              <a:t>полубредовое</a:t>
            </a:r>
            <a:r>
              <a:rPr lang="ru-RU" sz="2700" dirty="0" smtClean="0"/>
              <a:t> состояние</a:t>
            </a:r>
            <a:r>
              <a:rPr lang="ru-RU" sz="2600" dirty="0" smtClean="0"/>
              <a:t>. </a:t>
            </a:r>
            <a:br>
              <a:rPr lang="ru-RU" sz="2600" dirty="0" smtClean="0"/>
            </a:br>
            <a:endParaRPr lang="ru-RU" sz="2600" dirty="0"/>
          </a:p>
        </p:txBody>
      </p:sp>
      <p:pic>
        <p:nvPicPr>
          <p:cNvPr id="30722" name="Содержимое 4" descr="nar_i2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700" y="2294731"/>
            <a:ext cx="4546600" cy="3136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Рисунок 1" descr="http://www.mh-center.org/img/public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Распространенность ВИЧ-инфекции среди ПИН,</a:t>
            </a:r>
            <a:br>
              <a:rPr lang="ru-RU" sz="2400" b="1">
                <a:solidFill>
                  <a:srgbClr val="800000"/>
                </a:solidFill>
              </a:rPr>
            </a:br>
            <a:r>
              <a:rPr lang="ru-RU" sz="2400" b="1">
                <a:solidFill>
                  <a:srgbClr val="800000"/>
                </a:solidFill>
              </a:rPr>
              <a:t> Казахстан, 2008 год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6858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7" descr="24987144_men_women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-214346" y="1571612"/>
            <a:ext cx="3782292" cy="4333876"/>
          </a:xfrm>
        </p:spPr>
      </p:pic>
      <p:graphicFrame>
        <p:nvGraphicFramePr>
          <p:cNvPr id="5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357554" y="1428736"/>
          <a:ext cx="5214974" cy="461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65" name="Text Box 9"/>
          <p:cNvSpPr txBox="1">
            <a:spLocks noChangeArrowheads="1"/>
          </p:cNvSpPr>
          <p:nvPr>
            <p:ph type="title"/>
          </p:nvPr>
        </p:nvSpPr>
        <p:spPr>
          <a:xfrm>
            <a:off x="0" y="152400"/>
            <a:ext cx="8915400" cy="1139825"/>
          </a:xfrm>
          <a:noFill/>
          <a:ln/>
        </p:spPr>
        <p:txBody>
          <a:bodyPr anchorCtr="1"/>
          <a:lstStyle/>
          <a:p>
            <a:pPr>
              <a:spcBef>
                <a:spcPct val="50000"/>
              </a:spcBef>
            </a:pPr>
            <a:r>
              <a:rPr lang="ru-RU" sz="2800" b="1"/>
              <a:t>Распространенность ВИЧ-инфекции среди ПИН по полу, Казахстан, 2008год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depressiy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00"/>
            <a:ext cx="9144000" cy="8686800"/>
          </a:xfrm>
          <a:prstGeom prst="rect">
            <a:avLst/>
          </a:prstGeom>
          <a:noFill/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876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Проблемы психического здоровья ПИН/ЛЖВ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0" y="137160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тревожное ожидание результата анализа на ВИЧ;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spcBef>
                <a:spcPct val="50000"/>
              </a:spcBef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2) появление чувства «обиды на весь мир» когда больной узнает о наличии ВИЧ-инфекции;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spcBef>
                <a:spcPct val="50000"/>
              </a:spcBef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3) «смирение» с мыслью о заражении ВИЧ;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4) «расслоение» инфицированных на две группы (ипохондрический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симптомокомплекс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и продолжающие регулярно употреблять наркотики)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rgbClr val="CC0000"/>
                </a:solidFill>
              </a:rPr>
              <a:t>Стадии принятия факта наличия неизлечимого заболевания:</a:t>
            </a:r>
          </a:p>
        </p:txBody>
      </p:sp>
      <p:pic>
        <p:nvPicPr>
          <p:cNvPr id="115719" name="Picture 7" descr="190976336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143000"/>
            <a:ext cx="6019800" cy="3505200"/>
          </a:xfrm>
        </p:spPr>
      </p:pic>
      <p:sp>
        <p:nvSpPr>
          <p:cNvPr id="11572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670425"/>
            <a:ext cx="8229600" cy="2187575"/>
          </a:xfrm>
        </p:spPr>
        <p:txBody>
          <a:bodyPr/>
          <a:lstStyle/>
          <a:p>
            <a:r>
              <a:rPr lang="ru-RU" sz="2800">
                <a:solidFill>
                  <a:srgbClr val="CC0000"/>
                </a:solidFill>
              </a:rPr>
              <a:t>Стадия психологической защиты;</a:t>
            </a:r>
          </a:p>
          <a:p>
            <a:r>
              <a:rPr lang="ru-RU" sz="2800">
                <a:solidFill>
                  <a:srgbClr val="CC0000"/>
                </a:solidFill>
              </a:rPr>
              <a:t>Стадия фрустрации или слома психологической защиты;</a:t>
            </a:r>
          </a:p>
          <a:p>
            <a:r>
              <a:rPr lang="ru-RU" sz="2800">
                <a:solidFill>
                  <a:srgbClr val="CC0000"/>
                </a:solidFill>
              </a:rPr>
              <a:t>Стадия компенсации или принятия болезни.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sz="4000" dirty="0">
                <a:solidFill>
                  <a:srgbClr val="006600"/>
                </a:solidFill>
              </a:rPr>
              <a:t>1</a:t>
            </a:r>
            <a:r>
              <a:rPr lang="ru-RU" sz="4000" dirty="0"/>
              <a:t>.</a:t>
            </a:r>
            <a:r>
              <a:rPr lang="ru-RU" sz="4000" dirty="0">
                <a:solidFill>
                  <a:srgbClr val="009900"/>
                </a:solidFill>
              </a:rPr>
              <a:t>невротизации</a:t>
            </a:r>
            <a:r>
              <a:rPr lang="ru-RU" sz="4000" dirty="0"/>
              <a:t>     </a:t>
            </a:r>
            <a:r>
              <a:rPr lang="ru-RU" sz="4000" dirty="0">
                <a:solidFill>
                  <a:srgbClr val="000099"/>
                </a:solidFill>
              </a:rPr>
              <a:t>2.психопатизации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ru-RU" dirty="0">
                <a:solidFill>
                  <a:srgbClr val="006600"/>
                </a:solidFill>
              </a:rPr>
              <a:t>Эмоциональная возбудимость;</a:t>
            </a:r>
          </a:p>
          <a:p>
            <a:r>
              <a:rPr lang="ru-RU" dirty="0">
                <a:solidFill>
                  <a:srgbClr val="006600"/>
                </a:solidFill>
              </a:rPr>
              <a:t>Лабильность чувств;</a:t>
            </a:r>
          </a:p>
          <a:p>
            <a:r>
              <a:rPr lang="ru-RU" dirty="0">
                <a:solidFill>
                  <a:srgbClr val="006600"/>
                </a:solidFill>
              </a:rPr>
              <a:t>Негативные </a:t>
            </a:r>
            <a:r>
              <a:rPr lang="ru-RU" dirty="0" smtClean="0">
                <a:solidFill>
                  <a:srgbClr val="006600"/>
                </a:solidFill>
              </a:rPr>
              <a:t>переживания </a:t>
            </a:r>
            <a:r>
              <a:rPr lang="ru-RU" sz="1800" dirty="0" smtClean="0">
                <a:solidFill>
                  <a:srgbClr val="006600"/>
                </a:solidFill>
              </a:rPr>
              <a:t>(</a:t>
            </a:r>
            <a:r>
              <a:rPr lang="ru-RU" sz="1800" b="1" dirty="0" smtClean="0">
                <a:solidFill>
                  <a:srgbClr val="006600"/>
                </a:solidFill>
              </a:rPr>
              <a:t>тревожность</a:t>
            </a:r>
            <a:r>
              <a:rPr lang="ru-RU" sz="1800" b="1" dirty="0">
                <a:solidFill>
                  <a:srgbClr val="006600"/>
                </a:solidFill>
              </a:rPr>
              <a:t>, напряженность, </a:t>
            </a:r>
            <a:r>
              <a:rPr lang="ru-RU" sz="1800" b="1" dirty="0" err="1" smtClean="0">
                <a:solidFill>
                  <a:srgbClr val="006600"/>
                </a:solidFill>
              </a:rPr>
              <a:t>бес-покойство</a:t>
            </a:r>
            <a:r>
              <a:rPr lang="ru-RU" sz="1800" b="1" dirty="0">
                <a:solidFill>
                  <a:srgbClr val="006600"/>
                </a:solidFill>
              </a:rPr>
              <a:t>, растерянность, </a:t>
            </a:r>
            <a:r>
              <a:rPr lang="ru-RU" sz="1800" b="1" dirty="0" err="1" smtClean="0">
                <a:solidFill>
                  <a:srgbClr val="006600"/>
                </a:solidFill>
              </a:rPr>
              <a:t>раздра-жительность</a:t>
            </a:r>
            <a:r>
              <a:rPr lang="ru-RU" sz="1800" b="1" dirty="0">
                <a:solidFill>
                  <a:srgbClr val="006600"/>
                </a:solidFill>
              </a:rPr>
              <a:t>, безынициативность )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Холодное отношение к людям;</a:t>
            </a:r>
          </a:p>
          <a:p>
            <a:r>
              <a:rPr lang="ru-RU" dirty="0">
                <a:solidFill>
                  <a:srgbClr val="000099"/>
                </a:solidFill>
              </a:rPr>
              <a:t>Упрямство в межличностных взаимодействиях.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6600"/>
                </a:solidFill>
              </a:rPr>
              <a:t>Эмоциональные нарушения у ПИН </a:t>
            </a:r>
            <a:r>
              <a:rPr lang="ru-RU" sz="4000" dirty="0" smtClean="0">
                <a:solidFill>
                  <a:srgbClr val="006600"/>
                </a:solidFill>
              </a:rPr>
              <a:t/>
            </a:r>
            <a:br>
              <a:rPr lang="ru-RU" sz="4000" dirty="0" smtClean="0">
                <a:solidFill>
                  <a:srgbClr val="006600"/>
                </a:solidFill>
              </a:rPr>
            </a:br>
            <a:r>
              <a:rPr lang="ru-RU" sz="4000" dirty="0" smtClean="0">
                <a:solidFill>
                  <a:srgbClr val="006600"/>
                </a:solidFill>
              </a:rPr>
              <a:t>с </a:t>
            </a:r>
            <a:r>
              <a:rPr lang="ru-RU" sz="4000" dirty="0">
                <a:solidFill>
                  <a:srgbClr val="006600"/>
                </a:solidFill>
              </a:rPr>
              <a:t>ВИЧ + статусом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1600200"/>
            <a:ext cx="4429124" cy="4525963"/>
          </a:xfrm>
        </p:spPr>
        <p:txBody>
          <a:bodyPr/>
          <a:lstStyle/>
          <a:p>
            <a:r>
              <a:rPr lang="ru-RU" sz="2800" dirty="0">
                <a:solidFill>
                  <a:srgbClr val="990000"/>
                </a:solidFill>
              </a:rPr>
              <a:t>1. Депрессивные расстройства;</a:t>
            </a:r>
          </a:p>
          <a:p>
            <a:r>
              <a:rPr lang="ru-RU" sz="2800" dirty="0">
                <a:solidFill>
                  <a:srgbClr val="990000"/>
                </a:solidFill>
              </a:rPr>
              <a:t>2. Тревожные расстройства и дисфория;</a:t>
            </a:r>
          </a:p>
          <a:p>
            <a:r>
              <a:rPr lang="ru-RU" sz="2800" dirty="0">
                <a:solidFill>
                  <a:srgbClr val="990000"/>
                </a:solidFill>
              </a:rPr>
              <a:t>3. Расстройства настроения (циклотимия, дистимия).</a:t>
            </a:r>
          </a:p>
        </p:txBody>
      </p:sp>
      <p:pic>
        <p:nvPicPr>
          <p:cNvPr id="120839" name="Picture 7" descr="130061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828800"/>
            <a:ext cx="43434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538727_9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8077200"/>
          </a:xfrm>
          <a:prstGeom prst="rect">
            <a:avLst/>
          </a:prstGeom>
          <a:noFill/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219200" y="228600"/>
            <a:ext cx="75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Известие о наличии неизлечимого заболевания - сильнейший </a:t>
            </a:r>
            <a:r>
              <a:rPr lang="ru-RU" sz="3200" b="1" dirty="0" err="1" smtClean="0">
                <a:solidFill>
                  <a:schemeClr val="bg1"/>
                </a:solidFill>
              </a:rPr>
              <a:t>фрустрирующий</a:t>
            </a:r>
            <a:r>
              <a:rPr lang="ru-RU" sz="3200" b="1" dirty="0" smtClean="0">
                <a:solidFill>
                  <a:schemeClr val="bg1"/>
                </a:solidFill>
              </a:rPr>
              <a:t> фактор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mag3-depressiy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Уровень депрессии по шкале </a:t>
            </a:r>
            <a:r>
              <a:rPr lang="ru-RU" sz="2400" b="1">
                <a:solidFill>
                  <a:srgbClr val="333300"/>
                </a:solidFill>
              </a:rPr>
              <a:t>депрессии Бека у больных</a:t>
            </a:r>
            <a:r>
              <a:rPr lang="ru-RU" sz="2400" b="1">
                <a:solidFill>
                  <a:schemeClr val="bg1"/>
                </a:solidFill>
              </a:rPr>
              <a:t> опийной наркоманией </a:t>
            </a:r>
            <a:r>
              <a:rPr lang="ru-RU" sz="2400" b="1"/>
              <a:t>с положительным и</a:t>
            </a:r>
            <a:r>
              <a:rPr lang="ru-RU" sz="2400" b="1">
                <a:solidFill>
                  <a:schemeClr val="bg1"/>
                </a:solidFill>
              </a:rPr>
              <a:t> отрицательным ВИЧ-</a:t>
            </a:r>
            <a:r>
              <a:rPr lang="ru-RU" sz="2400" b="1"/>
              <a:t>статусом </a:t>
            </a:r>
          </a:p>
        </p:txBody>
      </p:sp>
      <p:graphicFrame>
        <p:nvGraphicFramePr>
          <p:cNvPr id="104490" name="Group 42"/>
          <p:cNvGraphicFramePr>
            <a:graphicFrameLocks noGrp="1"/>
          </p:cNvGraphicFramePr>
          <p:nvPr/>
        </p:nvGraphicFramePr>
        <p:xfrm>
          <a:off x="500034" y="2214554"/>
          <a:ext cx="8115328" cy="3556954"/>
        </p:xfrm>
        <a:graphic>
          <a:graphicData uri="http://schemas.openxmlformats.org/drawingml/2006/table">
            <a:tbl>
              <a:tblPr/>
              <a:tblGrid>
                <a:gridCol w="3701729"/>
                <a:gridCol w="1993238"/>
                <a:gridCol w="2420361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Оценка депрессии по шкале Бека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ВИЧ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ВИЧ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Общее количество баллов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26,8 %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16,6 %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Отсутствие депрессии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Легкая депрессия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33,8 %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Умеренная депрессия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25,0 %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Выраженная депрессия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13,8 %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Тяжелая депрессия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47,0 %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1386" name="Picture 10" descr="depressed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685800"/>
            <a:ext cx="4114800" cy="5638800"/>
          </a:xfrm>
        </p:spPr>
      </p:pic>
      <p:sp>
        <p:nvSpPr>
          <p:cNvPr id="101387" name="Text Box 11"/>
          <p:cNvSpPr txBox="1">
            <a:spLocks noChangeArrowheads="1"/>
          </p:cNvSpPr>
          <p:nvPr>
            <p:ph type="body" sz="half" idx="1"/>
          </p:nvPr>
        </p:nvSpPr>
        <p:spPr>
          <a:xfrm>
            <a:off x="0" y="200052"/>
            <a:ext cx="4495800" cy="7086600"/>
          </a:xfrm>
          <a:noFill/>
          <a:ln/>
        </p:spPr>
        <p:txBody>
          <a:bodyPr/>
          <a:lstStyle/>
          <a:p>
            <a:endParaRPr lang="ru-RU" sz="2800" b="1" dirty="0"/>
          </a:p>
          <a:p>
            <a:r>
              <a:rPr lang="ru-RU" sz="2800" b="1" dirty="0">
                <a:solidFill>
                  <a:srgbClr val="6600CC"/>
                </a:solidFill>
              </a:rPr>
              <a:t>Выраженность или удельная тяжесть депрессивных расстройств у ВИЧ-инфицированных наркозависимых в среднем в 1,6 раза больше, чем у таких же больных, но не имеющих ВИЧ-заболевания.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6600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800128"/>
            <a:ext cx="4343400" cy="6629400"/>
          </a:xfrm>
        </p:spPr>
        <p:txBody>
          <a:bodyPr/>
          <a:lstStyle/>
          <a:p>
            <a:r>
              <a:rPr lang="ru-RU" sz="2800" b="1" dirty="0">
                <a:solidFill>
                  <a:srgbClr val="333399"/>
                </a:solidFill>
              </a:rPr>
              <a:t>Среди ПИН/ВИЧ(+), в сравнении с ПИН/ВИЧ(-) относительные риски распространенности случаев суицидальных мыслей выше в 3,4 раза, а относительные риски распространенности случаев попыток суицида – в 18,2 раза</a:t>
            </a:r>
            <a:r>
              <a:rPr lang="ru-RU" sz="2800" dirty="0">
                <a:solidFill>
                  <a:srgbClr val="6600CC"/>
                </a:solidFill>
              </a:rPr>
              <a:t> </a:t>
            </a:r>
          </a:p>
          <a:p>
            <a:endParaRPr lang="ru-RU" sz="2800" dirty="0"/>
          </a:p>
        </p:txBody>
      </p:sp>
      <p:pic>
        <p:nvPicPr>
          <p:cNvPr id="109575" name="Picture 7" descr="narkoman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609600"/>
            <a:ext cx="4191000" cy="5516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Норвежские викинги перед сражениями пили специально приготовленный напиток из мухоморов. Благодаря нему, они приходили в неистовую ярость, испытывали прилив сил и не чувствовали боли. Таких воинов называли берсеркеры, то есть бешеные.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Содержимое 3" descr="nar_i3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286000"/>
            <a:ext cx="6072188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depressia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57400" y="-914400"/>
            <a:ext cx="12192000" cy="9144000"/>
          </a:xfrm>
          <a:prstGeom prst="rect">
            <a:avLst/>
          </a:prstGeom>
          <a:noFill/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0" y="0"/>
            <a:ext cx="5334000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     </a:t>
            </a:r>
            <a:r>
              <a:rPr lang="ru-RU" sz="2200" b="1"/>
              <a:t>У больных наркоманией, инфицированных ВИЧ, при сравнении с наркозависимыми, имеющими отрицательный ВИЧ-статус, относительные риски случаев тяжелых форм депрессии достоверно выше, а легких форм депрессии – ниже. То есть, наличие ВИЧ-инфекции является фактором риска развития более тяжелых форм депрессии у больных наркоманией.</a:t>
            </a:r>
            <a:endParaRPr lang="en-US" sz="2200" b="1"/>
          </a:p>
          <a:p>
            <a:pPr>
              <a:spcBef>
                <a:spcPct val="50000"/>
              </a:spcBef>
            </a:pPr>
            <a:r>
              <a:rPr lang="ru-RU" sz="2200" b="1"/>
              <a:t>     Этот факт необходимо учитывать при планировании лечебных и реабилитационных мероприятий в отношении данного контингента</a:t>
            </a:r>
            <a:r>
              <a:rPr lang="ru-RU" sz="24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2428875"/>
            <a:ext cx="9144000" cy="30162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Изучение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наркоситуации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 в РК.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/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Arial" pitchFamily="34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Социально-политический аспект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/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</a:b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50180" name="Picture 3" descr="C:\Users\Ivan Popenko\Pictures\mon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-1714500" y="285750"/>
            <a:ext cx="871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Helvetica" charset="-52"/>
                <a:cs typeface="Arial" pitchFamily="34" charset="0"/>
              </a:rPr>
              <a:t>. </a:t>
            </a:r>
          </a:p>
        </p:txBody>
      </p:sp>
      <p:sp>
        <p:nvSpPr>
          <p:cNvPr id="53251" name="Прямоугольник 2"/>
          <p:cNvSpPr>
            <a:spLocks noChangeArrowheads="1"/>
          </p:cNvSpPr>
          <p:nvPr/>
        </p:nvSpPr>
        <p:spPr bwMode="auto">
          <a:xfrm>
            <a:off x="0" y="-142900"/>
            <a:ext cx="4357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dirty="0">
              <a:latin typeface="Helvetica" charset="-52"/>
              <a:cs typeface="Gautami" pitchFamily="34" charset="0"/>
            </a:endParaRPr>
          </a:p>
          <a:p>
            <a:r>
              <a:rPr lang="ru-RU" sz="2400" dirty="0">
                <a:latin typeface="Helvetica" charset="-52"/>
                <a:cs typeface="Arial" pitchFamily="34" charset="0"/>
              </a:rPr>
              <a:t/>
            </a:r>
            <a:br>
              <a:rPr lang="ru-RU" sz="2400" dirty="0">
                <a:latin typeface="Helvetica" charset="-52"/>
                <a:cs typeface="Arial" pitchFamily="34" charset="0"/>
              </a:rPr>
            </a:br>
            <a:r>
              <a:rPr lang="ru-RU" sz="2400" dirty="0">
                <a:latin typeface="Helvetica" charset="-52"/>
                <a:cs typeface="Arial" pitchFamily="34" charset="0"/>
              </a:rPr>
              <a:t>     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06" y="912572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Helvetica" charset="-52"/>
                <a:cs typeface="Gautami" pitchFamily="34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Helvetica" charset="-52"/>
                <a:cs typeface="Gautami" pitchFamily="34" charset="0"/>
              </a:rPr>
              <a:t>На сегодняшний день среди актуальных вопросов, стоящих перед казахстанским обществом и требующих скорейшего решения, на одно из первых мест выходит проблема роста наркомании и наркобизнеса как глобальная угроза здоровью населения страны и национальной безопасности в целом.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Helvetica" charset="-52"/>
              <a:cs typeface="Gauta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214313" y="357188"/>
            <a:ext cx="871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Helvetica" charset="-52"/>
                <a:cs typeface="Arial" pitchFamily="34" charset="0"/>
              </a:rPr>
              <a:t>. </a:t>
            </a:r>
          </a:p>
        </p:txBody>
      </p:sp>
      <p:sp>
        <p:nvSpPr>
          <p:cNvPr id="54275" name="Rectangle 1"/>
          <p:cNvSpPr>
            <a:spLocks noChangeArrowheads="1"/>
          </p:cNvSpPr>
          <p:nvPr/>
        </p:nvSpPr>
        <p:spPr bwMode="auto">
          <a:xfrm>
            <a:off x="285782" y="908047"/>
            <a:ext cx="88582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400" b="1" dirty="0">
                <a:solidFill>
                  <a:schemeClr val="accent2"/>
                </a:solidFill>
                <a:latin typeface="Arial Black" pitchFamily="34" charset="0"/>
                <a:ea typeface="GungsuhChe" pitchFamily="49" charset="-127"/>
                <a:cs typeface="Aharoni" pitchFamily="2" charset="-79"/>
              </a:rPr>
              <a:t>Анализ состояния проблемы</a:t>
            </a:r>
            <a:r>
              <a:rPr lang="ru-RU" sz="2200" dirty="0">
                <a:ea typeface="GungsuhChe" pitchFamily="49" charset="-127"/>
                <a:cs typeface="Aharoni" pitchFamily="2" charset="-79"/>
              </a:rPr>
              <a:t>     </a:t>
            </a:r>
          </a:p>
          <a:p>
            <a:pPr indent="449263"/>
            <a:r>
              <a:rPr lang="ru-RU" sz="2200" dirty="0" err="1">
                <a:latin typeface="Helvetica" charset="-52"/>
                <a:ea typeface="GungsuhChe" pitchFamily="49" charset="-127"/>
                <a:cs typeface="Aharoni" pitchFamily="2" charset="-79"/>
              </a:rPr>
              <a:t>Центральноазиатский</a:t>
            </a:r>
            <a:r>
              <a:rPr lang="ru-RU" sz="2200" dirty="0">
                <a:latin typeface="Helvetica" charset="-52"/>
                <a:ea typeface="GungsuhChe" pitchFamily="49" charset="-127"/>
                <a:cs typeface="Aharoni" pitchFamily="2" charset="-79"/>
              </a:rPr>
              <a:t> регион в настоящее время постоянно подвергается экспансии наркотиков разных видов и форм происхождения. </a:t>
            </a:r>
            <a:r>
              <a:rPr lang="ru-RU" sz="2000" dirty="0">
                <a:latin typeface="Helvetica" charset="-52"/>
                <a:ea typeface="GungsuhChe" pitchFamily="49" charset="-127"/>
                <a:cs typeface="Times New Roman" pitchFamily="18" charset="0"/>
              </a:rPr>
              <a:t/>
            </a:r>
            <a:br>
              <a:rPr lang="ru-RU" sz="2000" dirty="0">
                <a:latin typeface="Helvetica" charset="-52"/>
                <a:ea typeface="GungsuhChe" pitchFamily="49" charset="-127"/>
                <a:cs typeface="Times New Roman" pitchFamily="18" charset="0"/>
              </a:rPr>
            </a:br>
            <a:r>
              <a:rPr lang="ru-RU" sz="2000" dirty="0">
                <a:latin typeface="Helvetica" charset="-52"/>
                <a:ea typeface="GungsuhChe" pitchFamily="49" charset="-127"/>
                <a:cs typeface="Times New Roman" pitchFamily="18" charset="0"/>
              </a:rPr>
              <a:t>     </a:t>
            </a:r>
            <a:br>
              <a:rPr lang="ru-RU" sz="2000" dirty="0">
                <a:latin typeface="Helvetica" charset="-52"/>
                <a:ea typeface="GungsuhChe" pitchFamily="49" charset="-127"/>
                <a:cs typeface="Times New Roman" pitchFamily="18" charset="0"/>
              </a:rPr>
            </a:br>
            <a:r>
              <a:rPr lang="ru-RU" sz="2000" dirty="0">
                <a:latin typeface="Helvetica" charset="-52"/>
                <a:ea typeface="GungsuhChe" pitchFamily="49" charset="-127"/>
                <a:cs typeface="Times New Roman" pitchFamily="18" charset="0"/>
              </a:rPr>
              <a:t>     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7296" y="2661731"/>
          <a:ext cx="9144000" cy="471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214313" y="58738"/>
            <a:ext cx="8715375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/>
            <a:r>
              <a:rPr lang="ru-RU" sz="2400">
                <a:latin typeface="Helvetica" charset="-52"/>
                <a:ea typeface="GungsuhChe" pitchFamily="49" charset="-127"/>
                <a:cs typeface="Arial" pitchFamily="34" charset="0"/>
              </a:rPr>
              <a:t>Основными причинами этого стали:</a:t>
            </a:r>
          </a:p>
          <a:p>
            <a:pPr indent="449263">
              <a:buFont typeface="Arial" pitchFamily="34" charset="0"/>
              <a:buChar char="•"/>
            </a:pPr>
            <a:r>
              <a:rPr lang="ru-RU" sz="2400">
                <a:latin typeface="Helvetica" charset="-52"/>
                <a:ea typeface="GungsuhChe" pitchFamily="49" charset="-127"/>
                <a:cs typeface="Arial" pitchFamily="34" charset="0"/>
              </a:rPr>
              <a:t>непосредственная близость к государствам-источникам наркоугрозы, удобное для контрабандной доставки наркотических средств в Европу географическое положение и расширяющиеся транзитные возможности;</a:t>
            </a:r>
          </a:p>
          <a:p>
            <a:pPr indent="449263">
              <a:buFont typeface="Arial" pitchFamily="34" charset="0"/>
              <a:buChar char="•"/>
            </a:pPr>
            <a:r>
              <a:rPr lang="ru-RU" sz="2400">
                <a:latin typeface="Helvetica" charset="-52"/>
                <a:ea typeface="GungsuhChe" pitchFamily="49" charset="-127"/>
                <a:cs typeface="Arial" pitchFamily="34" charset="0"/>
              </a:rPr>
              <a:t>большая протяженность границ, незавершенность демаркационных работ на приграничных участках со странами постсоветского пространства и в связи с этим их недостаточная защищенность от проникновения наркотиков извне;</a:t>
            </a:r>
          </a:p>
          <a:p>
            <a:pPr indent="449263">
              <a:buFont typeface="Arial" pitchFamily="34" charset="0"/>
              <a:buChar char="•"/>
            </a:pPr>
            <a:r>
              <a:rPr lang="ru-RU" sz="2400">
                <a:latin typeface="Helvetica" charset="-52"/>
                <a:ea typeface="GungsuhChe" pitchFamily="49" charset="-127"/>
                <a:cs typeface="Arial" pitchFamily="34" charset="0"/>
              </a:rPr>
              <a:t>продолжающийся рост производства наркотических веществ в Афганистане, перемещение и создание нарколабораторий в северных провинциях страны, непосредственно граничащих с Содружеством Независимых Государств (СНГ);</a:t>
            </a:r>
          </a:p>
          <a:p>
            <a:pPr indent="449263">
              <a:buFont typeface="Arial" pitchFamily="34" charset="0"/>
              <a:buChar char="•"/>
            </a:pPr>
            <a:r>
              <a:rPr lang="ru-RU" sz="2400">
                <a:latin typeface="Helvetica" charset="-52"/>
                <a:ea typeface="GungsuhChe" pitchFamily="49" charset="-127"/>
                <a:cs typeface="Arial" pitchFamily="34" charset="0"/>
              </a:rPr>
              <a:t>увеличение объемов контрабанды синтетических наркотиков из Европы.</a:t>
            </a:r>
            <a:endParaRPr lang="ru-RU" sz="2400">
              <a:ea typeface="GungsuhChe" pitchFamily="49" charset="-127"/>
              <a:cs typeface="Arial" pitchFamily="34" charset="0"/>
            </a:endParaRPr>
          </a:p>
        </p:txBody>
      </p:sp>
      <p:pic>
        <p:nvPicPr>
          <p:cNvPr id="55299" name="Content Placeholder 3" descr="карта Казахстана"/>
          <p:cNvPicPr>
            <a:picLocks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Прямоугольник 4"/>
          <p:cNvSpPr>
            <a:spLocks noChangeArrowheads="1"/>
          </p:cNvSpPr>
          <p:nvPr/>
        </p:nvSpPr>
        <p:spPr bwMode="auto">
          <a:xfrm>
            <a:off x="428625" y="857250"/>
            <a:ext cx="82867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Республика Казахстан в настоящее время постоянно подвергается экспансии наркотиков разных видов и форм происхождения</a:t>
            </a:r>
            <a:endParaRPr lang="ru-RU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214313" y="357188"/>
            <a:ext cx="871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Helvetica" charset="-52"/>
                <a:cs typeface="Arial" pitchFamily="34" charset="0"/>
              </a:rPr>
              <a:t>. </a:t>
            </a:r>
          </a:p>
        </p:txBody>
      </p:sp>
      <p:sp>
        <p:nvSpPr>
          <p:cNvPr id="57347" name="Rectangle 1"/>
          <p:cNvSpPr>
            <a:spLocks noChangeArrowheads="1"/>
          </p:cNvSpPr>
          <p:nvPr/>
        </p:nvSpPr>
        <p:spPr bwMode="auto">
          <a:xfrm>
            <a:off x="357158" y="785794"/>
            <a:ext cx="86439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dirty="0">
                <a:latin typeface="Zan Courier New"/>
                <a:cs typeface="Times New Roman" pitchFamily="18" charset="0"/>
              </a:rPr>
              <a:t>	</a:t>
            </a:r>
            <a:r>
              <a:rPr lang="ru-RU" sz="2200" dirty="0">
                <a:latin typeface="Helvetica" charset="-52"/>
                <a:cs typeface="Arial" pitchFamily="34" charset="0"/>
              </a:rPr>
              <a:t>Для Казахстана в краткосрочной и среднесрочной перспективе проблема наркобизнеса и роста наркомании может серьезно затронуть следующие важные сферы общества.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Helvetica" charset="-52"/>
                <a:cs typeface="Arial" pitchFamily="34" charset="0"/>
              </a:rPr>
              <a:t>	В социальной сфере - это угроза сохранению здорового генофонда нации.</a:t>
            </a:r>
          </a:p>
          <a:p>
            <a:r>
              <a:rPr lang="ru-RU" sz="2200" dirty="0">
                <a:latin typeface="Helvetica" charset="-52"/>
                <a:cs typeface="Arial" pitchFamily="34" charset="0"/>
              </a:rPr>
              <a:t>	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000100" y="2643182"/>
          <a:ext cx="7200900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57242" y="10001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dirty="0" smtClean="0">
                <a:solidFill>
                  <a:schemeClr val="accent2"/>
                </a:solidFill>
                <a:latin typeface="Helvetica" charset="-52"/>
              </a:rPr>
              <a:t>Эпидемиологические данные за 2008-09 </a:t>
            </a:r>
            <a:r>
              <a:rPr lang="ru-RU" sz="2600" dirty="0" smtClean="0">
                <a:solidFill>
                  <a:schemeClr val="accent2"/>
                </a:solidFill>
                <a:latin typeface="Helvetica" charset="-52"/>
              </a:rPr>
              <a:t>года</a:t>
            </a:r>
            <a:br>
              <a:rPr lang="ru-RU" sz="2600" dirty="0" smtClean="0">
                <a:solidFill>
                  <a:schemeClr val="accent2"/>
                </a:solidFill>
                <a:latin typeface="Helvetica" charset="-52"/>
              </a:rPr>
            </a:br>
            <a:r>
              <a:rPr lang="ru-RU" sz="2600" dirty="0" smtClean="0">
                <a:solidFill>
                  <a:schemeClr val="accent2"/>
                </a:solidFill>
                <a:latin typeface="Helvetica" charset="-52"/>
              </a:rPr>
              <a:t>(</a:t>
            </a:r>
            <a:r>
              <a:rPr lang="ru-RU" sz="2600" dirty="0" smtClean="0">
                <a:solidFill>
                  <a:schemeClr val="accent2"/>
                </a:solidFill>
                <a:latin typeface="Helvetica" charset="-52"/>
              </a:rPr>
              <a:t>Согласно данным Комитета по правовой статистике и специальным учетам Генеральной прокуратуры </a:t>
            </a:r>
            <a:r>
              <a:rPr lang="ru-RU" sz="2600" dirty="0" smtClean="0">
                <a:solidFill>
                  <a:schemeClr val="accent2"/>
                </a:solidFill>
                <a:latin typeface="Helvetica" charset="-52"/>
              </a:rPr>
              <a:t/>
            </a:r>
            <a:br>
              <a:rPr lang="ru-RU" sz="2600" dirty="0" smtClean="0">
                <a:solidFill>
                  <a:schemeClr val="accent2"/>
                </a:solidFill>
                <a:latin typeface="Helvetica" charset="-52"/>
              </a:rPr>
            </a:br>
            <a:r>
              <a:rPr lang="ru-RU" sz="2600" dirty="0" smtClean="0">
                <a:solidFill>
                  <a:schemeClr val="accent2"/>
                </a:solidFill>
                <a:latin typeface="Helvetica" charset="-52"/>
              </a:rPr>
              <a:t>(</a:t>
            </a:r>
            <a:r>
              <a:rPr lang="ru-RU" sz="2600" dirty="0" smtClean="0">
                <a:solidFill>
                  <a:schemeClr val="accent2"/>
                </a:solidFill>
                <a:latin typeface="Helvetica" charset="-52"/>
              </a:rPr>
              <a:t>по состоянию на 30.06.09 г.))</a:t>
            </a:r>
          </a:p>
        </p:txBody>
      </p:sp>
      <p:sp>
        <p:nvSpPr>
          <p:cNvPr id="58371" name="Текст 4"/>
          <p:cNvSpPr>
            <a:spLocks noGrp="1"/>
          </p:cNvSpPr>
          <p:nvPr>
            <p:ph type="body" idx="4294967295"/>
          </p:nvPr>
        </p:nvSpPr>
        <p:spPr>
          <a:xfrm>
            <a:off x="246060" y="2000240"/>
            <a:ext cx="4040188" cy="639762"/>
          </a:xfrm>
        </p:spPr>
        <p:txBody>
          <a:bodyPr anchor="b"/>
          <a:lstStyle/>
          <a:p>
            <a:pPr marL="0" indent="0">
              <a:buFont typeface="Arial" pitchFamily="34" charset="0"/>
              <a:buNone/>
            </a:pPr>
            <a:r>
              <a:rPr lang="ru-RU" sz="2400" b="1" dirty="0" smtClean="0"/>
              <a:t>ЗА  2008 ГОД</a:t>
            </a:r>
          </a:p>
        </p:txBody>
      </p:sp>
      <p:sp>
        <p:nvSpPr>
          <p:cNvPr id="58372" name="Содержимое 5"/>
          <p:cNvSpPr>
            <a:spLocks noGrp="1"/>
          </p:cNvSpPr>
          <p:nvPr>
            <p:ph sz="half" idx="4294967295"/>
          </p:nvPr>
        </p:nvSpPr>
        <p:spPr>
          <a:xfrm>
            <a:off x="246060" y="2679690"/>
            <a:ext cx="4040188" cy="4451350"/>
          </a:xfrm>
        </p:spPr>
        <p:txBody>
          <a:bodyPr/>
          <a:lstStyle/>
          <a:p>
            <a:r>
              <a:rPr lang="ru-RU" sz="2200" smtClean="0"/>
              <a:t>Первичная заболеваемость -318 на 100 тыс.чел.</a:t>
            </a:r>
          </a:p>
          <a:p>
            <a:r>
              <a:rPr lang="ru-RU" sz="2200" smtClean="0"/>
              <a:t>Состоят на учете-47229   из них  женщин-  46673 несовершеннолетних- 1806 в т.ч.                            до 14 лет-262</a:t>
            </a:r>
          </a:p>
          <a:p>
            <a:endParaRPr lang="ru-RU" sz="2200" smtClean="0"/>
          </a:p>
        </p:txBody>
      </p:sp>
      <p:sp>
        <p:nvSpPr>
          <p:cNvPr id="58373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929190" y="2000240"/>
            <a:ext cx="4041775" cy="639762"/>
          </a:xfrm>
        </p:spPr>
        <p:txBody>
          <a:bodyPr anchor="b"/>
          <a:lstStyle/>
          <a:p>
            <a:pPr marL="0" indent="0">
              <a:buFont typeface="Arial" pitchFamily="34" charset="0"/>
              <a:buNone/>
            </a:pPr>
            <a:r>
              <a:rPr lang="ru-RU" sz="2400" b="1" dirty="0" smtClean="0"/>
              <a:t>ЗА 2009 ГОД</a:t>
            </a:r>
          </a:p>
        </p:txBody>
      </p:sp>
      <p:sp>
        <p:nvSpPr>
          <p:cNvPr id="58374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4929190" y="2640002"/>
            <a:ext cx="4041775" cy="395128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Первичная заболеваемость-323 на 100 тыс.чел.</a:t>
            </a:r>
          </a:p>
          <a:p>
            <a:r>
              <a:rPr lang="ru-RU" sz="2200" dirty="0" smtClean="0"/>
              <a:t>Состоят на учете-516 33(на 8,6% больше)   из них                        женщин-    48669(на 4.1% больше) несовершеннолетних- 3942(на 218,2% больше) в т.ч. до 14 лет-771(на 294,1% больше)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6"/>
          <p:cNvSpPr>
            <a:spLocks noChangeArrowheads="1"/>
          </p:cNvSpPr>
          <p:nvPr/>
        </p:nvSpPr>
        <p:spPr bwMode="auto">
          <a:xfrm>
            <a:off x="214313" y="859208"/>
            <a:ext cx="8715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Helvetica" charset="-52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accent2"/>
                </a:solidFill>
                <a:latin typeface="Helvetica" charset="-52"/>
                <a:cs typeface="Arial" pitchFamily="34" charset="0"/>
              </a:rPr>
              <a:t>Особую тревогу вызывает тот факт, что растет число наркозависимых среди женщин и несовершеннолетних.</a:t>
            </a:r>
            <a:endParaRPr lang="ru-RU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9" name="Picture 3" descr="narcom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289198"/>
            <a:ext cx="5902325" cy="442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/>
          </p:cNvSpPr>
          <p:nvPr>
            <p:ph type="title" idx="4294967295"/>
          </p:nvPr>
        </p:nvSpPr>
        <p:spPr>
          <a:xfrm>
            <a:off x="414366" y="7143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Показатели заболеваемости наркоманией среди женщин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857224" y="1726723"/>
          <a:ext cx="6929486" cy="46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>
          <a:xfrm>
            <a:off x="142844" y="928678"/>
            <a:ext cx="90011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Показатели заболеваемости наркоманией </a:t>
            </a:r>
            <a:r>
              <a:rPr lang="ru-RU" sz="4000" b="1" dirty="0" smtClean="0">
                <a:solidFill>
                  <a:schemeClr val="accent2"/>
                </a:solidFill>
              </a:rPr>
              <a:t>среди несовершеннолетних</a:t>
            </a:r>
            <a:endParaRPr lang="ru-RU" sz="40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1912" y="2183028"/>
          <a:ext cx="6669111" cy="444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ia_ma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869950"/>
            <a:ext cx="4143404" cy="4987942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928670"/>
            <a:ext cx="41434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одиннадцатом веке опиум попал в Индию и Китай. В Китае опиум придумали курить для получения наркотического эффекта. К середине 19 века несколько миллионов китайцев пристрастились к опиуму. Опиумная наркомания стала в Китае государственной проблемой. Власти пытались ограничить и даже запретить ввоз в страну опиума, который производился в Индии и ввозился в Китай английскими торговцами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>
          <a:xfrm>
            <a:off x="557242" y="11969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Число подростков, больных наркоманией, за 15 лет в Казахстане возросло в 18 </a:t>
            </a:r>
            <a:r>
              <a:rPr lang="ru-RU" sz="3200" b="1" dirty="0" smtClean="0">
                <a:solidFill>
                  <a:schemeClr val="accent2"/>
                </a:solidFill>
              </a:rPr>
              <a:t>раз</a:t>
            </a:r>
            <a:endParaRPr 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23928" y="2852738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 данным на 1 июня 2009 их количество составляет 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около 5500 человек</a:t>
            </a:r>
          </a:p>
        </p:txBody>
      </p:sp>
      <p:sp>
        <p:nvSpPr>
          <p:cNvPr id="62468" name="Прямоугольник 3"/>
          <p:cNvSpPr>
            <a:spLocks noChangeArrowheads="1"/>
          </p:cNvSpPr>
          <p:nvPr/>
        </p:nvSpPr>
        <p:spPr bwMode="auto">
          <a:xfrm>
            <a:off x="395288" y="5072063"/>
            <a:ext cx="84629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Средний возраст приобщения к наркотикам в Казахстане – около 17 лет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357188" y="984577"/>
            <a:ext cx="85725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Helvetica" charset="-52"/>
                <a:cs typeface="Arial" pitchFamily="34" charset="0"/>
              </a:rPr>
              <a:t>Высокие показатели первичной заболеваемости зарегистрированы в </a:t>
            </a:r>
            <a:r>
              <a:rPr lang="ru-RU" sz="2000" dirty="0" smtClean="0">
                <a:solidFill>
                  <a:schemeClr val="accent2"/>
                </a:solidFill>
                <a:latin typeface="Helvetica" charset="-52"/>
                <a:cs typeface="Arial" pitchFamily="34" charset="0"/>
              </a:rPr>
              <a:t>Павлодарской, </a:t>
            </a:r>
            <a:r>
              <a:rPr lang="ru-RU" sz="2000" dirty="0" err="1" smtClean="0">
                <a:solidFill>
                  <a:schemeClr val="accent2"/>
                </a:solidFill>
                <a:latin typeface="Helvetica" charset="-52"/>
                <a:cs typeface="Arial" pitchFamily="34" charset="0"/>
              </a:rPr>
              <a:t>Атырауской</a:t>
            </a:r>
            <a:r>
              <a:rPr lang="ru-RU" sz="2000" dirty="0" smtClean="0">
                <a:solidFill>
                  <a:schemeClr val="accent2"/>
                </a:solidFill>
                <a:latin typeface="Helvetica" charset="-52"/>
                <a:cs typeface="Arial" pitchFamily="34" charset="0"/>
              </a:rPr>
              <a:t>, </a:t>
            </a:r>
            <a:r>
              <a:rPr lang="ru-RU" sz="2000" dirty="0">
                <a:solidFill>
                  <a:schemeClr val="accent2"/>
                </a:solidFill>
                <a:latin typeface="Helvetica" charset="-52"/>
                <a:cs typeface="Arial" pitchFamily="34" charset="0"/>
              </a:rPr>
              <a:t>Восточно-Казахстанской, </a:t>
            </a:r>
            <a:r>
              <a:rPr lang="ru-RU" sz="2000" dirty="0" err="1">
                <a:solidFill>
                  <a:schemeClr val="accent2"/>
                </a:solidFill>
                <a:latin typeface="Helvetica" charset="-52"/>
                <a:cs typeface="Arial" pitchFamily="34" charset="0"/>
              </a:rPr>
              <a:t>Акмолинской</a:t>
            </a:r>
            <a:r>
              <a:rPr lang="ru-RU" sz="2000" dirty="0">
                <a:solidFill>
                  <a:schemeClr val="accent2"/>
                </a:solidFill>
                <a:latin typeface="Helvetica" charset="-52"/>
                <a:cs typeface="Arial" pitchFamily="34" charset="0"/>
              </a:rPr>
              <a:t>  </a:t>
            </a:r>
            <a:endParaRPr lang="en-US" sz="2000" dirty="0">
              <a:solidFill>
                <a:schemeClr val="accent2"/>
              </a:solidFill>
              <a:latin typeface="Helvetica" charset="-52"/>
              <a:cs typeface="Arial" pitchFamily="34" charset="0"/>
            </a:endParaRPr>
          </a:p>
          <a:p>
            <a:r>
              <a:rPr lang="ru-RU" sz="2000" dirty="0">
                <a:solidFill>
                  <a:schemeClr val="accent2"/>
                </a:solidFill>
                <a:latin typeface="Helvetica" charset="-52"/>
                <a:cs typeface="Arial" pitchFamily="34" charset="0"/>
              </a:rPr>
              <a:t>и Карагандинской областях</a:t>
            </a:r>
            <a:r>
              <a:rPr lang="ru-RU" sz="2000" dirty="0">
                <a:latin typeface="Helvetica" charset="-52"/>
                <a:cs typeface="Arial" pitchFamily="34" charset="0"/>
              </a:rPr>
              <a:t>.</a:t>
            </a:r>
            <a:endParaRPr lang="ru-RU" sz="2000" dirty="0"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/>
        </p:nvGraphicFramePr>
        <p:xfrm>
          <a:off x="409575" y="1992313"/>
          <a:ext cx="8267700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876300"/>
            <a:ext cx="85359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ru-RU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poppies_1"/>
          <p:cNvPicPr>
            <a:picLocks noChangeAspect="1" noChangeArrowheads="1"/>
          </p:cNvPicPr>
          <p:nvPr/>
        </p:nvPicPr>
        <p:blipFill>
          <a:blip r:embed="rId2">
            <a:lum bright="12000" contrast="-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952103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Казахстан - один из крупнейших в мире производителей марихуаны. На 130 тыс. га в южных районах страны ежегодно выращивается до 5 тыс. т этого зелья. </a:t>
            </a:r>
            <a:br>
              <a:rPr lang="ru-RU" sz="2800" b="1" dirty="0" smtClean="0"/>
            </a:br>
            <a:r>
              <a:rPr lang="ru-RU" sz="2800" b="1" dirty="0" smtClean="0"/>
              <a:t>	Общая площадь посевов </a:t>
            </a:r>
            <a:r>
              <a:rPr lang="ru-RU" sz="2800" b="1" dirty="0" err="1" smtClean="0"/>
              <a:t>наркосодержащих</a:t>
            </a:r>
            <a:r>
              <a:rPr lang="ru-RU" sz="2800" b="1" dirty="0" smtClean="0"/>
              <a:t> растений, по некоторым данным, превышает 1 млн. га. Только Чуйская долина, по оценкам ООН, способна производить свыше 6 тыс. тонн марихуаны. </a:t>
            </a:r>
            <a:br>
              <a:rPr lang="ru-RU" sz="2800" b="1" dirty="0" smtClean="0"/>
            </a:br>
            <a:r>
              <a:rPr lang="ru-RU" sz="2800" b="1" dirty="0" smtClean="0"/>
              <a:t>	В Казахстане производят морфин, кодеин и другие природные и полусинтетические   опиаты.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214313" y="333375"/>
            <a:ext cx="8643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600" dirty="0">
              <a:cs typeface="Gautami" pitchFamily="34" charset="0"/>
            </a:endParaRPr>
          </a:p>
        </p:txBody>
      </p:sp>
      <p:pic>
        <p:nvPicPr>
          <p:cNvPr id="3" name="Content Placeholder 3" descr="карта Казахстана"/>
          <p:cNvPicPr>
            <a:picLocks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1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BD2D4C"/>
                </a:solidFill>
              </a:rPr>
              <a:t>В политической сфере - это опасность, что наркомафия не заинтересована в региональной и национальной стабильности. 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BD2D4C"/>
                </a:solidFill>
              </a:rPr>
              <a:t> В экономической сфере - это обострение экономических проблем в переходный период, создающих условия для развития наркобизнеса и роста наркомании. </a:t>
            </a:r>
            <a:endParaRPr lang="ru-RU" sz="3600" b="1" dirty="0">
              <a:solidFill>
                <a:srgbClr val="BD2D4C"/>
              </a:solidFill>
            </a:endParaRPr>
          </a:p>
        </p:txBody>
      </p:sp>
      <p:pic>
        <p:nvPicPr>
          <p:cNvPr id="5" name="Picture 2" descr="poppies_1"/>
          <p:cNvPicPr>
            <a:picLocks noChangeAspect="1" noChangeArrowheads="1"/>
          </p:cNvPicPr>
          <p:nvPr/>
        </p:nvPicPr>
        <p:blipFill>
          <a:blip r:embed="rId3">
            <a:lum bright="12000" contrast="-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poppies_1"/>
          <p:cNvPicPr>
            <a:picLocks noChangeAspect="1" noChangeArrowheads="1"/>
          </p:cNvPicPr>
          <p:nvPr/>
        </p:nvPicPr>
        <p:blipFill>
          <a:blip r:embed="rId3">
            <a:lum bright="12000" contrast="-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1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600" b="1" dirty="0" smtClean="0"/>
              <a:t>В политической сфере - это опасность, что наркомафия не заинтересована в региональной и национальной стабильности. </a:t>
            </a:r>
          </a:p>
          <a:p>
            <a:pPr lvl="0">
              <a:buFont typeface="Arial" pitchFamily="34" charset="0"/>
              <a:buChar char="•"/>
            </a:pPr>
            <a:endParaRPr lang="ru-RU" sz="3600" b="1" dirty="0" smtClean="0"/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/>
              <a:t>В экономической сфере - это обострение экономических проблем в переходный период, создающих условия для развития наркобизнеса и роста наркомании.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1"/>
          <p:cNvSpPr>
            <a:spLocks noChangeArrowheads="1"/>
          </p:cNvSpPr>
          <p:nvPr/>
        </p:nvSpPr>
        <p:spPr bwMode="auto">
          <a:xfrm>
            <a:off x="285750" y="804863"/>
            <a:ext cx="8643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Helvetica" charset="-52"/>
                <a:cs typeface="Arial" pitchFamily="34" charset="0"/>
              </a:rPr>
              <a:t>	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5011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Анализ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развития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наркоситуации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в Казахстане за последние 10 лет свидетельствует о том, что в республике она характеризуется существенным обострением, имеющим устойчивую негативную динамику.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Стратегия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борьбы с наркоманией и наркобизнесом в Республике Казахстан на 2006-2014 годы (далее - Стратегия) разработана в интересах дальнейшего развития казахстанского общества, обеспечения гарантий прав, свобод и законных интересов граждан Республики Казахстан.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"/>
          <p:cNvSpPr>
            <a:spLocks noChangeArrowheads="1"/>
          </p:cNvSpPr>
          <p:nvPr/>
        </p:nvSpPr>
        <p:spPr bwMode="auto">
          <a:xfrm>
            <a:off x="214313" y="357188"/>
            <a:ext cx="871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Helvetica" charset="-52"/>
                <a:cs typeface="Arial" pitchFamily="34" charset="0"/>
              </a:rPr>
              <a:t>. </a:t>
            </a:r>
          </a:p>
        </p:txBody>
      </p:sp>
      <p:sp>
        <p:nvSpPr>
          <p:cNvPr id="67587" name="Rectangle 1"/>
          <p:cNvSpPr>
            <a:spLocks noChangeArrowheads="1"/>
          </p:cNvSpPr>
          <p:nvPr/>
        </p:nvSpPr>
        <p:spPr bwMode="auto">
          <a:xfrm>
            <a:off x="214313" y="857232"/>
            <a:ext cx="871537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Основные меры по достижению цели</a:t>
            </a:r>
            <a:r>
              <a:rPr lang="ru-RU" sz="2800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sz="2800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 решению приоритетных задач</a:t>
            </a:r>
            <a:endParaRPr lang="en-US" sz="2800" b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ru-RU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      Учитывая мировой опыт и особенности развития ситуации в регионе, борьба с наркоманией и наркобизнесом в Казахстане на 2006-2014 годы должна осуществляться по следующим основным направлениям: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первичная профилактика наркомании;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лечение и социальная реабилитация лиц, злоупотребляющих наркотиками;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пресечение незаконного оборота наркотических средств, психотропных веществ и </a:t>
            </a:r>
            <a:r>
              <a:rPr lang="ru-RU" sz="2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прекурсоров</a:t>
            </a:r>
            <a:r>
              <a:rPr lang="ru-RU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обеспечение эффективного контроля за оборотом наркотических средств, психотропных веществ и </a:t>
            </a:r>
            <a:r>
              <a:rPr lang="ru-RU" sz="2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прекурсоров</a:t>
            </a:r>
            <a:r>
              <a:rPr lang="ru-RU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, установленного государством.</a:t>
            </a:r>
            <a:br>
              <a:rPr lang="ru-RU" sz="240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      </a:t>
            </a:r>
            <a:br>
              <a:rPr lang="ru-RU" sz="240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В 1839 году по приказу китайского правительства был уничтожен большой груз опиума, принадлежащий английским и американским торговцам. Началась первая опиумная война, которую Китай проиграл. Торговля продолжалась и в 1856 году привела ко второй войне, которая закончилась в 1858 году частичной победой Китая. Легальная торговля опиумом стала сокращаться, но полностью она прекратилась только в начале 20 века, когда в так называемом «цивилизованном» мире осознали, наконец, какой вред несут наркотики.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3794" name="Содержимое 3" descr="nar_i4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3000375"/>
            <a:ext cx="5214937" cy="3136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Documents and Settings\Шокан\Рабочий стол\картинки для презентаций\kok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3786214" cy="39354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85729"/>
            <a:ext cx="43577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Особая" роль в развитии наркомании принадлежит ... медицине. В попытках изобретения новых эффективных лекарственных препаратов немецкий фармацевт </a:t>
            </a:r>
            <a:r>
              <a:rPr lang="ru-RU" sz="2200" dirty="0" err="1" smtClean="0"/>
              <a:t>Сертурнер</a:t>
            </a:r>
            <a:r>
              <a:rPr lang="ru-RU" sz="2200" dirty="0" smtClean="0"/>
              <a:t> в 1803 году из опиума выделил морфий - первый «чистый» наркотик. </a:t>
            </a:r>
            <a:br>
              <a:rPr lang="ru-RU" sz="2200" dirty="0" smtClean="0"/>
            </a:br>
            <a:r>
              <a:rPr lang="ru-RU" sz="2200" dirty="0" smtClean="0"/>
              <a:t>Весь 19 век опиум и морфий использовались при лечении ревматизма, болей, лихорадки, бессонницы, простуды. Опиум и морфин служили наркозом при хирургических операциях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uritj-gashish-kurenie-gashis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3929090" cy="4857784"/>
          </a:xfrm>
        </p:spPr>
      </p:pic>
      <p:sp>
        <p:nvSpPr>
          <p:cNvPr id="5" name="Прямоугольник 4"/>
          <p:cNvSpPr/>
          <p:nvPr/>
        </p:nvSpPr>
        <p:spPr>
          <a:xfrm>
            <a:off x="4643438" y="428604"/>
            <a:ext cx="40719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200" dirty="0"/>
              <a:t>Во второй половине 19 века марихуану стали применять для лечения бессонницы и нервных расстройств.</a:t>
            </a:r>
            <a:br>
              <a:rPr lang="ru-RU" sz="2200" dirty="0"/>
            </a:br>
            <a:r>
              <a:rPr lang="ru-RU" sz="2200" dirty="0"/>
              <a:t>То, что наркотики вызывают привыкание, было ясно осознано только в 1870-х годах.</a:t>
            </a:r>
            <a:endParaRPr lang="en-US" sz="22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200" dirty="0"/>
              <a:t> В 1898 году был создан героин, который оказался в 10 раз сильнее морфия из-за того, что очень легко преодолевал защитную оболочку мозга.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898</TotalTime>
  <Words>1601</Words>
  <Application>Microsoft Office PowerPoint</Application>
  <PresentationFormat>Экран (4:3)</PresentationFormat>
  <Paragraphs>246</Paragraphs>
  <Slides>65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65</vt:i4>
      </vt:variant>
    </vt:vector>
  </HeadingPairs>
  <TitlesOfParts>
    <vt:vector size="68" baseType="lpstr">
      <vt:lpstr>Тема Office</vt:lpstr>
      <vt:lpstr>Поток</vt:lpstr>
      <vt:lpstr>1_Поток</vt:lpstr>
      <vt:lpstr> История употребления наркотиков</vt:lpstr>
      <vt:lpstr>      Наркотики знакомы людям уже несколько тысяч лет. Археологические исследования показали, что люди и в дописьменную эпоху знали и употребляли алкоголь и растения, изменяющие сознание. Скорее всего, первым алкогольным напитком было пиво, виноградное вино появилось только в 4 или 3 веке до новой эры. Первое письменное свидетельство использования алкоголя - рассказ о пьянстве Ноя из Библии.   </vt:lpstr>
      <vt:lpstr>Слайд 3</vt:lpstr>
      <vt:lpstr> В Новом свете во время некоторых ритуальных действий индейцы через трубки вдыхали дым от брошенных в костер табачных листьев, от чего они впадали в полусонное или полубредовое состояние.  </vt:lpstr>
      <vt:lpstr>     Норвежские викинги перед сражениями пили специально приготовленный напиток из мухоморов. Благодаря нему, они приходили в неистовую ярость, испытывали прилив сил и не чувствовали боли. Таких воинов называли берсеркеры, то есть бешеные.    </vt:lpstr>
      <vt:lpstr>Слайд 6</vt:lpstr>
      <vt:lpstr>В 1839 году по приказу китайского правительства был уничтожен большой груз опиума, принадлежащий английским и американским торговцам. Началась первая опиумная война, которую Китай проиграл. Торговля продолжалась и в 1856 году привела ко второй войне, которая закончилась в 1858 году частичной победой Китая. Легальная торговля опиумом стала сокращаться, но полностью она прекратилась только в начале 20 века, когда в так называемом «цивилизованном» мире осознали, наконец, какой вред несут наркотики. </vt:lpstr>
      <vt:lpstr>Слайд 8</vt:lpstr>
      <vt:lpstr>Слайд 9</vt:lpstr>
      <vt:lpstr>Слайд 10</vt:lpstr>
      <vt:lpstr> После 1-ой Мировой Войны - новая вспышка: наркотики "снимали стресс" у воевавших и страдавших от потерь и послевоенной разрухи, да и раненые, пережившие боль под морфийным наркозом, внесли свой весомый вклад в ряды наркозависимых.  </vt:lpstr>
      <vt:lpstr>Слайд 12</vt:lpstr>
      <vt:lpstr>  Самый сильный всплеск наркомании в 20 столетии пришелся на 60-е 70-е годы. Это время отмечено массовыми молодежными протестными движениями на Западе и возникновением большого количества различных сект. Наиболее известным молодежным движением тех лет было движение хиппи. Получила стремительное развитие молодежная массовая поп-культура. Все эти явления были тесно связаны с наркотиками.  </vt:lpstr>
      <vt:lpstr>Выводы</vt:lpstr>
      <vt:lpstr>Особенности личности  у зависимых от  психоактивных веществ</vt:lpstr>
      <vt:lpstr>Слайд 16</vt:lpstr>
      <vt:lpstr>Слайд 17</vt:lpstr>
      <vt:lpstr>Слайд 18</vt:lpstr>
      <vt:lpstr>Типы личности по К.Леонгарду</vt:lpstr>
      <vt:lpstr>Наиболее часто встречающиеся личностные особенности у зависимых от психоактивных веществ.  </vt:lpstr>
      <vt:lpstr>Слайд 21</vt:lpstr>
      <vt:lpstr>Слайд 22</vt:lpstr>
      <vt:lpstr>Слайд 23</vt:lpstr>
      <vt:lpstr>Слайд 24</vt:lpstr>
      <vt:lpstr>Заключение</vt:lpstr>
      <vt:lpstr>Заключение </vt:lpstr>
      <vt:lpstr>Распространенность различных наркотических средств на территории Казахстана</vt:lpstr>
      <vt:lpstr>  По данным МВД, в последние годы в республике увеличивается количество изъятых из незаконного оборота наркотиков. Так, если в 2008 году в стране было изъято 18 тонн наркотиков (в том числе 200 кг героина), то с начала текущего года - 24 тонны различных наркотических средств, в том числе 500 кг героина.    В настоящее время в республике с населением более 15,3 млн человек состоят на официальном учете около 55 тыс. наркозависимых лиц. </vt:lpstr>
      <vt:lpstr>Основные виды наркозависимости в Казахстане:</vt:lpstr>
      <vt:lpstr>Наиболее распространенные опиоиды:</vt:lpstr>
      <vt:lpstr>Слайд 31</vt:lpstr>
      <vt:lpstr>Слайд 32</vt:lpstr>
      <vt:lpstr>Причины замены:</vt:lpstr>
      <vt:lpstr>Наркотики не характерные для нашего региона:</vt:lpstr>
      <vt:lpstr>Сезонная зависимость:</vt:lpstr>
      <vt:lpstr>Слайд 36</vt:lpstr>
      <vt:lpstr>Слайд 37</vt:lpstr>
      <vt:lpstr>Знания о путях передачи и мерах профилактики ВИЧ среди ПИН за          2005-2008гг.</vt:lpstr>
      <vt:lpstr>Слайд 39</vt:lpstr>
      <vt:lpstr>Слайд 40</vt:lpstr>
      <vt:lpstr>Распространенность ВИЧ-инфекции среди ПИН по полу, Казахстан, 2008год</vt:lpstr>
      <vt:lpstr>Слайд 42</vt:lpstr>
      <vt:lpstr>Стадии принятия факта наличия неизлечимого заболевания:</vt:lpstr>
      <vt:lpstr> 1.невротизации     2.психопатизации</vt:lpstr>
      <vt:lpstr>Эмоциональные нарушения у ПИН  с ВИЧ + статусом</vt:lpstr>
      <vt:lpstr>Слайд 46</vt:lpstr>
      <vt:lpstr>Слайд 47</vt:lpstr>
      <vt:lpstr>Слайд 48</vt:lpstr>
      <vt:lpstr>Слайд 49</vt:lpstr>
      <vt:lpstr>Слайд 50</vt:lpstr>
      <vt:lpstr>Изучение наркоситуации в РК. Социально-политический аспект </vt:lpstr>
      <vt:lpstr>Слайд 52</vt:lpstr>
      <vt:lpstr>Слайд 53</vt:lpstr>
      <vt:lpstr>Слайд 54</vt:lpstr>
      <vt:lpstr>Слайд 55</vt:lpstr>
      <vt:lpstr>Эпидемиологические данные за 2008-09 года (Согласно данным Комитета по правовой статистике и специальным учетам Генеральной прокуратуры  (по состоянию на 30.06.09 г.))</vt:lpstr>
      <vt:lpstr>Слайд 57</vt:lpstr>
      <vt:lpstr>Показатели заболеваемости наркоманией среди женщин</vt:lpstr>
      <vt:lpstr>Показатели заболеваемости наркоманией среди несовершеннолетних</vt:lpstr>
      <vt:lpstr>Число подростков, больных наркоманией, за 15 лет в Казахстане возросло в 18 раз</vt:lpstr>
      <vt:lpstr>Слайд 61</vt:lpstr>
      <vt:lpstr>Слайд 62</vt:lpstr>
      <vt:lpstr>Слайд 63</vt:lpstr>
      <vt:lpstr>Слайд 64</vt:lpstr>
      <vt:lpstr>Слайд 65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Эриксоновский гипноз</dc:title>
  <dc:creator>Vladimir</dc:creator>
  <cp:lastModifiedBy>shokan</cp:lastModifiedBy>
  <cp:revision>109</cp:revision>
  <dcterms:created xsi:type="dcterms:W3CDTF">2009-11-09T12:45:03Z</dcterms:created>
  <dcterms:modified xsi:type="dcterms:W3CDTF">2009-11-17T05:59:31Z</dcterms:modified>
</cp:coreProperties>
</file>